
<file path=[Content_Types].xml><?xml version="1.0" encoding="utf-8"?>
<Types xmlns="http://schemas.openxmlformats.org/package/2006/content-types">
  <Default Extension="emf" ContentType="image/x-emf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4" r:id="rId4"/>
  </p:sldMasterIdLst>
  <p:notesMasterIdLst>
    <p:notesMasterId r:id="rId43"/>
  </p:notesMasterIdLst>
  <p:handoutMasterIdLst>
    <p:handoutMasterId r:id="rId44"/>
  </p:handoutMasterIdLst>
  <p:sldIdLst>
    <p:sldId id="331" r:id="rId5"/>
    <p:sldId id="299" r:id="rId6"/>
    <p:sldId id="2656" r:id="rId7"/>
    <p:sldId id="3470" r:id="rId8"/>
    <p:sldId id="3467" r:id="rId9"/>
    <p:sldId id="3437" r:id="rId10"/>
    <p:sldId id="3466" r:id="rId11"/>
    <p:sldId id="3465" r:id="rId12"/>
    <p:sldId id="3468" r:id="rId13"/>
    <p:sldId id="3471" r:id="rId14"/>
    <p:sldId id="3096" r:id="rId15"/>
    <p:sldId id="3473" r:id="rId16"/>
    <p:sldId id="3098" r:id="rId17"/>
    <p:sldId id="3474" r:id="rId18"/>
    <p:sldId id="3078" r:id="rId19"/>
    <p:sldId id="3663" r:id="rId20"/>
    <p:sldId id="340" r:id="rId21"/>
    <p:sldId id="3472" r:id="rId22"/>
    <p:sldId id="3664" r:id="rId23"/>
    <p:sldId id="3665" r:id="rId24"/>
    <p:sldId id="289" r:id="rId25"/>
    <p:sldId id="2850" r:id="rId26"/>
    <p:sldId id="345" r:id="rId27"/>
    <p:sldId id="3478" r:id="rId28"/>
    <p:sldId id="346" r:id="rId29"/>
    <p:sldId id="3479" r:id="rId30"/>
    <p:sldId id="3480" r:id="rId31"/>
    <p:sldId id="3667" r:id="rId32"/>
    <p:sldId id="3668" r:id="rId33"/>
    <p:sldId id="349" r:id="rId34"/>
    <p:sldId id="6141" r:id="rId35"/>
    <p:sldId id="6140" r:id="rId36"/>
    <p:sldId id="6142" r:id="rId37"/>
    <p:sldId id="351" r:id="rId38"/>
    <p:sldId id="6144" r:id="rId39"/>
    <p:sldId id="3352" r:id="rId40"/>
    <p:sldId id="3092" r:id="rId41"/>
    <p:sldId id="3486" r:id="rId42"/>
  </p:sldIdLst>
  <p:sldSz cx="14630400" cy="8229600"/>
  <p:notesSz cx="6858000" cy="9144000"/>
  <p:defaultTextStyle>
    <a:defPPr>
      <a:defRPr lang="en-US"/>
    </a:defPPr>
    <a:lvl1pPr marL="0" algn="l" defTabSz="73152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1pPr>
    <a:lvl2pPr marL="731520" algn="l" defTabSz="73152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2pPr>
    <a:lvl3pPr marL="1463040" algn="l" defTabSz="73152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3pPr>
    <a:lvl4pPr marL="2194560" algn="l" defTabSz="73152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4pPr>
    <a:lvl5pPr marL="2926080" algn="l" defTabSz="73152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5pPr>
    <a:lvl6pPr marL="3657600" algn="l" defTabSz="73152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6pPr>
    <a:lvl7pPr marL="4389120" algn="l" defTabSz="73152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7pPr>
    <a:lvl8pPr marL="5120640" algn="l" defTabSz="73152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8pPr>
    <a:lvl9pPr marL="5852160" algn="l" defTabSz="73152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30" userDrawn="1">
          <p15:clr>
            <a:srgbClr val="A4A3A4"/>
          </p15:clr>
        </p15:guide>
        <p15:guide id="2" orient="horz" pos="4637" userDrawn="1">
          <p15:clr>
            <a:srgbClr val="A4A3A4"/>
          </p15:clr>
        </p15:guide>
        <p15:guide id="3" orient="horz" pos="3859" userDrawn="1">
          <p15:clr>
            <a:srgbClr val="A4A3A4"/>
          </p15:clr>
        </p15:guide>
        <p15:guide id="4" orient="horz" pos="5114" userDrawn="1">
          <p15:clr>
            <a:srgbClr val="A4A3A4"/>
          </p15:clr>
        </p15:guide>
        <p15:guide id="5" orient="horz" pos="2160" userDrawn="1">
          <p15:clr>
            <a:srgbClr val="A4A3A4"/>
          </p15:clr>
        </p15:guide>
        <p15:guide id="6" orient="horz" pos="2205" userDrawn="1">
          <p15:clr>
            <a:srgbClr val="A4A3A4"/>
          </p15:clr>
        </p15:guide>
        <p15:guide id="7" orient="horz" pos="3325" userDrawn="1">
          <p15:clr>
            <a:srgbClr val="A4A3A4"/>
          </p15:clr>
        </p15:guide>
        <p15:guide id="8" orient="horz" pos="200" userDrawn="1">
          <p15:clr>
            <a:srgbClr val="A4A3A4"/>
          </p15:clr>
        </p15:guide>
        <p15:guide id="9" orient="horz" pos="3370" userDrawn="1">
          <p15:clr>
            <a:srgbClr val="A4A3A4"/>
          </p15:clr>
        </p15:guide>
        <p15:guide id="10" orient="horz" pos="4574" userDrawn="1">
          <p15:clr>
            <a:srgbClr val="A4A3A4"/>
          </p15:clr>
        </p15:guide>
        <p15:guide id="11" pos="1536" userDrawn="1">
          <p15:clr>
            <a:srgbClr val="A4A3A4"/>
          </p15:clr>
        </p15:guide>
        <p15:guide id="12" pos="2808" userDrawn="1">
          <p15:clr>
            <a:srgbClr val="A4A3A4"/>
          </p15:clr>
        </p15:guide>
        <p15:guide id="13" pos="4613" userDrawn="1">
          <p15:clr>
            <a:srgbClr val="A4A3A4"/>
          </p15:clr>
        </p15:guide>
        <p15:guide id="14" pos="4030" userDrawn="1">
          <p15:clr>
            <a:srgbClr val="A4A3A4"/>
          </p15:clr>
        </p15:guide>
        <p15:guide id="15" pos="7664" userDrawn="1">
          <p15:clr>
            <a:srgbClr val="A4A3A4"/>
          </p15:clr>
        </p15:guide>
        <p15:guide id="16" pos="3979" userDrawn="1">
          <p15:clr>
            <a:srgbClr val="A4A3A4"/>
          </p15:clr>
        </p15:guide>
        <p15:guide id="17" pos="2755" userDrawn="1">
          <p15:clr>
            <a:srgbClr val="A4A3A4"/>
          </p15:clr>
        </p15:guide>
        <p15:guide id="18" pos="1579" userDrawn="1">
          <p15:clr>
            <a:srgbClr val="A4A3A4"/>
          </p15:clr>
        </p15:guide>
        <p15:guide id="19" pos="7709" userDrawn="1">
          <p15:clr>
            <a:srgbClr val="A4A3A4"/>
          </p15:clr>
        </p15:guide>
        <p15:guide id="20" pos="5211" userDrawn="1">
          <p15:clr>
            <a:srgbClr val="A4A3A4"/>
          </p15:clr>
        </p15:guide>
        <p15:guide id="21" userDrawn="1">
          <p15:clr>
            <a:srgbClr val="A4A3A4"/>
          </p15:clr>
        </p15:guide>
        <p15:guide id="22" pos="5256" userDrawn="1">
          <p15:clr>
            <a:srgbClr val="A4A3A4"/>
          </p15:clr>
        </p15:guide>
        <p15:guide id="23" pos="6435" userDrawn="1">
          <p15:clr>
            <a:srgbClr val="A4A3A4"/>
          </p15:clr>
        </p15:guide>
        <p15:guide id="24" pos="6485" userDrawn="1">
          <p15:clr>
            <a:srgbClr val="A4A3A4"/>
          </p15:clr>
        </p15:guide>
        <p15:guide id="25" pos="8870" userDrawn="1">
          <p15:clr>
            <a:srgbClr val="A4A3A4"/>
          </p15:clr>
        </p15:guide>
        <p15:guide id="26" pos="352" userDrawn="1">
          <p15:clr>
            <a:srgbClr val="A4A3A4"/>
          </p15:clr>
        </p15:guide>
        <p15:guide id="27" pos="557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Catalano, Alec" initials="" lastIdx="23" clrIdx="0"/>
  <p:cmAuthor id="1" name="Alec Catalano" initials="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EC912D"/>
    <a:srgbClr val="222F3E"/>
    <a:srgbClr val="A4D7F4"/>
    <a:srgbClr val="FCB64C"/>
    <a:srgbClr val="232F3E"/>
    <a:srgbClr val="595A5D"/>
    <a:srgbClr val="414042"/>
    <a:srgbClr val="DCDCDC"/>
    <a:srgbClr val="4F81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103" autoAdjust="0"/>
    <p:restoredTop sz="63061" autoAdjust="0"/>
  </p:normalViewPr>
  <p:slideViewPr>
    <p:cSldViewPr snapToGrid="0" showGuides="1">
      <p:cViewPr varScale="1">
        <p:scale>
          <a:sx n="58" d="100"/>
          <a:sy n="58" d="100"/>
        </p:scale>
        <p:origin x="1956" y="78"/>
      </p:cViewPr>
      <p:guideLst>
        <p:guide orient="horz" pos="1030"/>
        <p:guide orient="horz" pos="4637"/>
        <p:guide orient="horz" pos="3859"/>
        <p:guide orient="horz" pos="5114"/>
        <p:guide orient="horz" pos="2160"/>
        <p:guide orient="horz" pos="2205"/>
        <p:guide orient="horz" pos="3325"/>
        <p:guide orient="horz" pos="200"/>
        <p:guide orient="horz" pos="3370"/>
        <p:guide orient="horz" pos="4574"/>
        <p:guide pos="1536"/>
        <p:guide pos="2808"/>
        <p:guide pos="4613"/>
        <p:guide pos="4030"/>
        <p:guide pos="7664"/>
        <p:guide pos="3979"/>
        <p:guide pos="2755"/>
        <p:guide pos="1579"/>
        <p:guide pos="7709"/>
        <p:guide pos="5211"/>
        <p:guide/>
        <p:guide pos="5256"/>
        <p:guide pos="6435"/>
        <p:guide pos="6485"/>
        <p:guide pos="8870"/>
        <p:guide pos="352"/>
        <p:guide pos="557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109" d="100"/>
          <a:sy n="109" d="100"/>
        </p:scale>
        <p:origin x="3176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commentAuthors" Target="comment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notesMaster" Target="notesMasters/notesMaster1.xml"/><Relationship Id="rId48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9EAAF34-71F8-6342-832E-C583FEB3FB2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700CEA-93F0-3648-8636-3ECA00800B2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887149-AF03-6142-908A-3DD284EAF54B}" type="datetimeFigureOut">
              <a:rPr lang="en-US" smtClean="0"/>
              <a:t>10/30/2024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D72482-B212-B34F-AAFC-10B8C8EF77A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0B9C6E-4611-5A44-8B47-37FCE89DEBF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1AC043-34FA-4C46-BDAD-AE3E2DBAD1A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64606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mazon Ember Regular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mazon Ember Regular" charset="0"/>
              </a:defRPr>
            </a:lvl1pPr>
          </a:lstStyle>
          <a:p>
            <a:fld id="{0B25AC41-3BEC-9247-8322-91B80C013F2D}" type="datetimeFigureOut">
              <a:rPr lang="en-US" smtClean="0"/>
              <a:pPr/>
              <a:t>10/30/2024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mazon Ember Regular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mazon Ember Regular" charset="0"/>
              </a:defRPr>
            </a:lvl1pPr>
          </a:lstStyle>
          <a:p>
            <a:fld id="{69C3F2ED-74C5-7D4F-8560-0CC253E9A436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35360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731520" rtl="0" eaLnBrk="1" latinLnBrk="0" hangingPunct="1">
      <a:defRPr sz="1920" b="0" i="0" kern="1200">
        <a:solidFill>
          <a:schemeClr val="tx1"/>
        </a:solidFill>
        <a:latin typeface="Amazon Ember Regular" charset="0"/>
        <a:ea typeface="+mn-ea"/>
        <a:cs typeface="+mn-cs"/>
      </a:defRPr>
    </a:lvl1pPr>
    <a:lvl2pPr marL="731520" algn="l" defTabSz="731520" rtl="0" eaLnBrk="1" latinLnBrk="0" hangingPunct="1">
      <a:defRPr sz="1920" b="0" i="0" kern="1200">
        <a:solidFill>
          <a:schemeClr val="tx1"/>
        </a:solidFill>
        <a:latin typeface="Amazon Ember Regular" charset="0"/>
        <a:ea typeface="+mn-ea"/>
        <a:cs typeface="+mn-cs"/>
      </a:defRPr>
    </a:lvl2pPr>
    <a:lvl3pPr marL="1463040" algn="l" defTabSz="731520" rtl="0" eaLnBrk="1" latinLnBrk="0" hangingPunct="1">
      <a:defRPr sz="1920" b="0" i="0" kern="1200">
        <a:solidFill>
          <a:schemeClr val="tx1"/>
        </a:solidFill>
        <a:latin typeface="Amazon Ember Regular" charset="0"/>
        <a:ea typeface="+mn-ea"/>
        <a:cs typeface="+mn-cs"/>
      </a:defRPr>
    </a:lvl3pPr>
    <a:lvl4pPr marL="2194560" algn="l" defTabSz="731520" rtl="0" eaLnBrk="1" latinLnBrk="0" hangingPunct="1">
      <a:defRPr sz="1920" b="0" i="0" kern="1200">
        <a:solidFill>
          <a:schemeClr val="tx1"/>
        </a:solidFill>
        <a:latin typeface="Amazon Ember Regular" charset="0"/>
        <a:ea typeface="+mn-ea"/>
        <a:cs typeface="+mn-cs"/>
      </a:defRPr>
    </a:lvl4pPr>
    <a:lvl5pPr marL="2926080" algn="l" defTabSz="731520" rtl="0" eaLnBrk="1" latinLnBrk="0" hangingPunct="1">
      <a:defRPr sz="1920" b="0" i="0" kern="1200">
        <a:solidFill>
          <a:schemeClr val="tx1"/>
        </a:solidFill>
        <a:latin typeface="Amazon Ember Regular" charset="0"/>
        <a:ea typeface="+mn-ea"/>
        <a:cs typeface="+mn-cs"/>
      </a:defRPr>
    </a:lvl5pPr>
    <a:lvl6pPr marL="3657600" algn="l" defTabSz="731520" rtl="0" eaLnBrk="1" latinLnBrk="0" hangingPunct="1">
      <a:defRPr sz="1920" kern="1200">
        <a:solidFill>
          <a:schemeClr val="tx1"/>
        </a:solidFill>
        <a:latin typeface="+mn-lt"/>
        <a:ea typeface="+mn-ea"/>
        <a:cs typeface="+mn-cs"/>
      </a:defRPr>
    </a:lvl6pPr>
    <a:lvl7pPr marL="4389120" algn="l" defTabSz="731520" rtl="0" eaLnBrk="1" latinLnBrk="0" hangingPunct="1">
      <a:defRPr sz="1920" kern="1200">
        <a:solidFill>
          <a:schemeClr val="tx1"/>
        </a:solidFill>
        <a:latin typeface="+mn-lt"/>
        <a:ea typeface="+mn-ea"/>
        <a:cs typeface="+mn-cs"/>
      </a:defRPr>
    </a:lvl7pPr>
    <a:lvl8pPr marL="5120640" algn="l" defTabSz="731520" rtl="0" eaLnBrk="1" latinLnBrk="0" hangingPunct="1">
      <a:defRPr sz="1920" kern="1200">
        <a:solidFill>
          <a:schemeClr val="tx1"/>
        </a:solidFill>
        <a:latin typeface="+mn-lt"/>
        <a:ea typeface="+mn-ea"/>
        <a:cs typeface="+mn-cs"/>
      </a:defRPr>
    </a:lvl8pPr>
    <a:lvl9pPr marL="5852160" algn="l" defTabSz="731520" rtl="0" eaLnBrk="1" latinLnBrk="0" hangingPunct="1">
      <a:defRPr sz="192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08682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12466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dirty="0"/>
              <a:t>AWS implementa </a:t>
            </a:r>
            <a:r>
              <a:rPr lang="es-ES_tradnl" dirty="0" err="1"/>
              <a:t>multiples</a:t>
            </a:r>
            <a:r>
              <a:rPr lang="es-ES_tradnl" dirty="0"/>
              <a:t> controles de seguridad para el perímetro de cada </a:t>
            </a:r>
            <a:r>
              <a:rPr lang="es-ES_tradnl" dirty="0" err="1"/>
              <a:t>datacenter</a:t>
            </a:r>
            <a:r>
              <a:rPr lang="es-ES_tradnl" dirty="0"/>
              <a:t>:</a:t>
            </a:r>
          </a:p>
          <a:p>
            <a:pPr marL="342900" indent="-342900">
              <a:buFontTx/>
              <a:buChar char="-"/>
            </a:pPr>
            <a:r>
              <a:rPr lang="es-ES_tradnl" dirty="0"/>
              <a:t>Vayas reforzadas</a:t>
            </a:r>
          </a:p>
          <a:p>
            <a:pPr marL="342900" indent="-342900">
              <a:buFontTx/>
              <a:buChar char="-"/>
            </a:pPr>
            <a:r>
              <a:rPr lang="es-ES_tradnl" dirty="0" err="1"/>
              <a:t>Camaras</a:t>
            </a:r>
            <a:r>
              <a:rPr lang="es-ES_tradnl" dirty="0"/>
              <a:t> con monitoreo permanente</a:t>
            </a:r>
          </a:p>
          <a:p>
            <a:pPr marL="342900" indent="-342900">
              <a:buFontTx/>
              <a:buChar char="-"/>
            </a:pPr>
            <a:r>
              <a:rPr lang="es-ES_tradnl" dirty="0"/>
              <a:t>Control de acceso </a:t>
            </a:r>
          </a:p>
          <a:p>
            <a:pPr marL="342900" indent="-342900">
              <a:buFontTx/>
              <a:buChar char="-"/>
            </a:pPr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7883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dirty="0"/>
              <a:t>AWS implementa </a:t>
            </a:r>
            <a:r>
              <a:rPr lang="es-ES_tradnl" dirty="0" err="1"/>
              <a:t>multiples</a:t>
            </a:r>
            <a:r>
              <a:rPr lang="es-ES_tradnl" dirty="0"/>
              <a:t> controles de seguridad para el perímetro de cada </a:t>
            </a:r>
            <a:r>
              <a:rPr lang="es-ES_tradnl" dirty="0" err="1"/>
              <a:t>datacenter</a:t>
            </a:r>
            <a:r>
              <a:rPr lang="es-ES_tradnl" dirty="0"/>
              <a:t>:</a:t>
            </a:r>
          </a:p>
          <a:p>
            <a:pPr marL="342900" indent="-342900">
              <a:buFontTx/>
              <a:buChar char="-"/>
            </a:pPr>
            <a:r>
              <a:rPr lang="es-ES_tradnl" dirty="0"/>
              <a:t>Vayas reforzadas</a:t>
            </a:r>
          </a:p>
          <a:p>
            <a:pPr marL="342900" indent="-342900">
              <a:buFontTx/>
              <a:buChar char="-"/>
            </a:pPr>
            <a:r>
              <a:rPr lang="es-ES_tradnl" dirty="0" err="1"/>
              <a:t>Camaras</a:t>
            </a:r>
            <a:r>
              <a:rPr lang="es-ES_tradnl" dirty="0"/>
              <a:t> con monitoreo permanente</a:t>
            </a:r>
          </a:p>
          <a:p>
            <a:pPr marL="342900" indent="-342900">
              <a:buFontTx/>
              <a:buChar char="-"/>
            </a:pPr>
            <a:r>
              <a:rPr lang="es-ES_tradnl" dirty="0"/>
              <a:t>Control de acceso </a:t>
            </a:r>
          </a:p>
          <a:p>
            <a:pPr marL="342900" indent="-342900">
              <a:buFontTx/>
              <a:buChar char="-"/>
            </a:pPr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50106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dirty="0"/>
              <a:t>Para entrar a las salas de servidores</a:t>
            </a:r>
          </a:p>
          <a:p>
            <a:r>
              <a:rPr lang="es-ES_tradnl" dirty="0"/>
              <a:t>Todos los empleados pasan por una investigación de antecedentes</a:t>
            </a:r>
          </a:p>
          <a:p>
            <a:r>
              <a:rPr lang="es-ES_tradnl" dirty="0"/>
              <a:t>Se requiere que una persona autorice el acceso. Nadie puede entrar por si mismo sin que alguien mas lo autorice.</a:t>
            </a:r>
          </a:p>
          <a:p>
            <a:r>
              <a:rPr lang="es-ES_tradnl" dirty="0"/>
              <a:t>Hay detectores de metales para el ingreso</a:t>
            </a:r>
          </a:p>
          <a:p>
            <a:r>
              <a:rPr lang="es-ES_tradnl" dirty="0"/>
              <a:t>Control de acceso que requiere una tarjeta mas datos biométricos</a:t>
            </a:r>
          </a:p>
          <a:p>
            <a:r>
              <a:rPr lang="es-ES_tradnl" dirty="0"/>
              <a:t>Solo acceden al </a:t>
            </a:r>
            <a:r>
              <a:rPr lang="es-ES_tradnl" dirty="0" err="1"/>
              <a:t>datacenter</a:t>
            </a:r>
            <a:r>
              <a:rPr lang="es-ES_tradnl" dirty="0"/>
              <a:t> quienes realmente tienen una necesidad de accederlo, es decir, empleados del </a:t>
            </a:r>
            <a:r>
              <a:rPr lang="es-ES_tradnl" dirty="0" err="1"/>
              <a:t>datacenter</a:t>
            </a:r>
            <a:r>
              <a:rPr lang="es-ES_tradnl" dirty="0"/>
              <a:t> o auditores.</a:t>
            </a:r>
          </a:p>
          <a:p>
            <a:r>
              <a:rPr lang="es-ES_tradnl" dirty="0"/>
              <a:t>Los arquitectos o los clientes, por razones de seguridad no tienen acceso físico al </a:t>
            </a:r>
            <a:r>
              <a:rPr lang="es-ES_tradnl" dirty="0" err="1"/>
              <a:t>datacenter</a:t>
            </a:r>
            <a:r>
              <a:rPr lang="es-ES_tradnl" dirty="0"/>
              <a:t>. Y </a:t>
            </a:r>
            <a:r>
              <a:rPr lang="es-ES_tradnl" dirty="0" err="1"/>
              <a:t>piensenlo</a:t>
            </a:r>
            <a:r>
              <a:rPr lang="es-ES_tradnl" dirty="0"/>
              <a:t>, es lógico, a ustedes les gustaría que un competidor de ustedes ande paseando por el </a:t>
            </a:r>
            <a:r>
              <a:rPr lang="es-ES_tradnl" dirty="0" err="1"/>
              <a:t>datacenter</a:t>
            </a:r>
            <a:r>
              <a:rPr lang="es-ES_tradnl" dirty="0"/>
              <a:t> donde estén corriendo sus cargas ?</a:t>
            </a:r>
          </a:p>
          <a:p>
            <a:endParaRPr lang="es-ES_tradnl" dirty="0"/>
          </a:p>
          <a:p>
            <a:r>
              <a:rPr lang="es-ES_tradnl" dirty="0"/>
              <a:t>Y por ultimo, </a:t>
            </a:r>
            <a:r>
              <a:rPr lang="es-ES_tradnl" dirty="0" err="1"/>
              <a:t>aws</a:t>
            </a:r>
            <a:r>
              <a:rPr lang="es-ES_tradnl" dirty="0"/>
              <a:t> implementó muchas medidas de automatización para mantener a los humanos lejos de los datos, muchas tareas que en </a:t>
            </a:r>
            <a:r>
              <a:rPr lang="es-ES_tradnl" dirty="0" err="1"/>
              <a:t>datacenters</a:t>
            </a:r>
            <a:r>
              <a:rPr lang="es-ES_tradnl" dirty="0"/>
              <a:t> </a:t>
            </a:r>
            <a:r>
              <a:rPr lang="es-ES_tradnl" dirty="0" err="1"/>
              <a:t>on-prem</a:t>
            </a:r>
            <a:r>
              <a:rPr lang="es-ES_tradnl" dirty="0"/>
              <a:t> las realizan humanos en el centro de datos, en AWS las realizan automatizaciones.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4915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dirty="0"/>
              <a:t>Para entrar a las salas de servidores</a:t>
            </a:r>
          </a:p>
          <a:p>
            <a:r>
              <a:rPr lang="es-ES_tradnl" dirty="0"/>
              <a:t>Todos los empleados pasan por una investigación de antecedentes</a:t>
            </a:r>
          </a:p>
          <a:p>
            <a:r>
              <a:rPr lang="es-ES_tradnl" dirty="0"/>
              <a:t>Se requiere que una persona autorice el acceso. Nadie puede entrar por si mismo sin que alguien mas lo autorice.</a:t>
            </a:r>
          </a:p>
          <a:p>
            <a:r>
              <a:rPr lang="es-ES_tradnl" dirty="0"/>
              <a:t>Hay detectores de metales para el ingreso</a:t>
            </a:r>
          </a:p>
          <a:p>
            <a:r>
              <a:rPr lang="es-ES_tradnl" dirty="0"/>
              <a:t>Control de acceso que requiere una tarjeta mas datos biométricos</a:t>
            </a:r>
          </a:p>
          <a:p>
            <a:r>
              <a:rPr lang="es-ES_tradnl" dirty="0"/>
              <a:t>Solo acceden al </a:t>
            </a:r>
            <a:r>
              <a:rPr lang="es-ES_tradnl" dirty="0" err="1"/>
              <a:t>datacenter</a:t>
            </a:r>
            <a:r>
              <a:rPr lang="es-ES_tradnl" dirty="0"/>
              <a:t> quienes realmente tienen una necesidad de accederlo, es decir, empleados del </a:t>
            </a:r>
            <a:r>
              <a:rPr lang="es-ES_tradnl" dirty="0" err="1"/>
              <a:t>datacenter</a:t>
            </a:r>
            <a:r>
              <a:rPr lang="es-ES_tradnl" dirty="0"/>
              <a:t> o auditores.</a:t>
            </a:r>
          </a:p>
          <a:p>
            <a:r>
              <a:rPr lang="es-ES_tradnl" dirty="0"/>
              <a:t>Los arquitectos o los clientes, por razones de seguridad no tienen acceso físico al </a:t>
            </a:r>
            <a:r>
              <a:rPr lang="es-ES_tradnl" dirty="0" err="1"/>
              <a:t>datacenter</a:t>
            </a:r>
            <a:r>
              <a:rPr lang="es-ES_tradnl" dirty="0"/>
              <a:t>. Y </a:t>
            </a:r>
            <a:r>
              <a:rPr lang="es-ES_tradnl" dirty="0" err="1"/>
              <a:t>piensenlo</a:t>
            </a:r>
            <a:r>
              <a:rPr lang="es-ES_tradnl" dirty="0"/>
              <a:t>, es lógico, a ustedes les gustaría que un competidor de ustedes ande paseando por el </a:t>
            </a:r>
            <a:r>
              <a:rPr lang="es-ES_tradnl" dirty="0" err="1"/>
              <a:t>datacenter</a:t>
            </a:r>
            <a:r>
              <a:rPr lang="es-ES_tradnl" dirty="0"/>
              <a:t> donde estén corriendo sus cargas ?</a:t>
            </a:r>
          </a:p>
          <a:p>
            <a:endParaRPr lang="es-ES_tradnl" dirty="0"/>
          </a:p>
          <a:p>
            <a:r>
              <a:rPr lang="es-ES_tradnl" dirty="0"/>
              <a:t>Y por ultimo, </a:t>
            </a:r>
            <a:r>
              <a:rPr lang="es-ES_tradnl" dirty="0" err="1"/>
              <a:t>aws</a:t>
            </a:r>
            <a:r>
              <a:rPr lang="es-ES_tradnl" dirty="0"/>
              <a:t> implementó muchas medidas de automatización para mantener a los humanos lejos de los datos, muchas tareas que en </a:t>
            </a:r>
            <a:r>
              <a:rPr lang="es-ES_tradnl" dirty="0" err="1"/>
              <a:t>datacenters</a:t>
            </a:r>
            <a:r>
              <a:rPr lang="es-ES_tradnl" dirty="0"/>
              <a:t> </a:t>
            </a:r>
            <a:r>
              <a:rPr lang="es-ES_tradnl" dirty="0" err="1"/>
              <a:t>on-prem</a:t>
            </a:r>
            <a:r>
              <a:rPr lang="es-ES_tradnl" dirty="0"/>
              <a:t> las realizan humanos en el centro de datos, en AWS las realizan automatizaciones.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94239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dirty="0"/>
              <a:t>- Hardware como las placas Nitro desarrolladas por AWS para AWS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40824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7315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_tradnl" noProof="0" dirty="0"/>
              <a:t>AWS No se olvida de parchar, o no hace solo una porción de su responsabilidad porque no llegó a tiempo.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_tradnl" sz="1200" dirty="0"/>
              <a:t>El riesgo en la práctica no se da por la parte de la responsabilidad de AWS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07916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7315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C3F2ED-74C5-7D4F-8560-0CC253E9A43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mazon Ember Regular" charset="0"/>
                <a:ea typeface="+mn-ea"/>
                <a:cs typeface="+mn-cs"/>
              </a:rPr>
              <a:pPr marL="0" marR="0" lvl="0" indent="0" algn="r" defTabSz="73152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mazon Ember Regular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160322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9C3F2ED-74C5-7D4F-8560-0CC253E9A436}" type="slidenum">
              <a:rPr lang="en-US" smtClean="0"/>
              <a:pPr rtl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869580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21381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236728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KMS is integrated with more than 50 other AWS Services</a:t>
            </a:r>
          </a:p>
          <a:p>
            <a:r>
              <a:rPr lang="es-ES_tradnl" dirty="0"/>
              <a:t>Durabilidad del dato: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Amazon S3 </a:t>
            </a:r>
            <a:r>
              <a:rPr lang="en-US" dirty="0" err="1"/>
              <a:t>está</a:t>
            </a:r>
            <a:r>
              <a:rPr lang="en-US" dirty="0"/>
              <a:t> </a:t>
            </a:r>
            <a:r>
              <a:rPr lang="en-US" dirty="0" err="1"/>
              <a:t>diseñado</a:t>
            </a:r>
            <a:r>
              <a:rPr lang="en-US" dirty="0"/>
              <a:t> para </a:t>
            </a:r>
            <a:r>
              <a:rPr lang="en-US" dirty="0" err="1"/>
              <a:t>ofrecer</a:t>
            </a:r>
            <a:r>
              <a:rPr lang="en-US" dirty="0"/>
              <a:t> una </a:t>
            </a:r>
            <a:r>
              <a:rPr lang="en-US" dirty="0" err="1"/>
              <a:t>durabilidad</a:t>
            </a:r>
            <a:r>
              <a:rPr lang="en-US" dirty="0"/>
              <a:t> del 99,999999999 % (11 </a:t>
            </a:r>
            <a:r>
              <a:rPr lang="en-US" dirty="0" err="1"/>
              <a:t>nueves</a:t>
            </a:r>
            <a:r>
              <a:rPr lang="en-US" dirty="0"/>
              <a:t>) </a:t>
            </a:r>
            <a:endParaRPr lang="es-ES_tradnl" dirty="0"/>
          </a:p>
          <a:p>
            <a:r>
              <a:rPr lang="en-US" dirty="0"/>
              <a:t>Dato </a:t>
            </a:r>
            <a:r>
              <a:rPr lang="en-US" dirty="0" err="1"/>
              <a:t>copiado</a:t>
            </a:r>
            <a:r>
              <a:rPr lang="en-US" dirty="0"/>
              <a:t> </a:t>
            </a:r>
            <a:r>
              <a:rPr lang="en-US" dirty="0" err="1"/>
              <a:t>ene</a:t>
            </a:r>
            <a:r>
              <a:rPr lang="en-US" dirty="0"/>
              <a:t> 3 AZ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199988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t>El cliente puede implementar soluciones de criptografía FIM-A-FIM, o puede garantir criptografia e proteção de dados de seu ambiente local, no transportar información para o ambiente de nuvem (usando SSL/TLS) para a proteção de dados armazenados, ou dados em — repouso, seja em discos conectados a servidores, em Armazenamento de objetos ou bancos de dados do S3. A criptografia não é uma bala de prata, mas é uma camada de proteção importante, não resolve todos os problemas de segurança, mas é uma (última linha importante de defesa. O cliente pode gerenciar as chaves criptográficas, tendo controle sobre o que está protegido e como. O cliente pode usar chaves geradas pelo próprio serviço KMS ou mesmo gerar suas próprias chaves em seu ambiente e usar no ambiente da AWS. No entanto, quando o cliente gerencia as chaves externamente, ele deve se preocupar com todo o ciclo de vida do gerenciamento de chaves criptográficas, incluindo o roading de chaves.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230394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277852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sz="2000" dirty="0">
                <a:solidFill>
                  <a:srgbClr val="D232AA"/>
                </a:solidFill>
              </a:rPr>
              <a:t>Con: </a:t>
            </a:r>
            <a:r>
              <a:rPr lang="es-ES_tradnl" sz="2000" dirty="0"/>
              <a:t>El Hardware </a:t>
            </a:r>
            <a:r>
              <a:rPr lang="es-ES_tradnl" sz="2000" dirty="0" err="1"/>
              <a:t>appliance</a:t>
            </a:r>
            <a:r>
              <a:rPr lang="es-ES_tradnl" sz="2000" dirty="0"/>
              <a:t> es </a:t>
            </a:r>
            <a:r>
              <a:rPr lang="es-ES_tradnl" sz="2000" dirty="0" err="1"/>
              <a:t>multitenant</a:t>
            </a:r>
            <a:r>
              <a:rPr lang="es-ES_tradnl" sz="2000" dirty="0"/>
              <a:t>, y algunas regulaciones piden que sea un HSM Dedicado.</a:t>
            </a:r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431544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7315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R" dirty="0"/>
              <a:t>Los buckets cuentan con una protección por defecto a nivel cuenta y a nivel bucket</a:t>
            </a:r>
          </a:p>
          <a:p>
            <a:pPr marL="0" marR="0" lvl="0" indent="0" algn="l" defTabSz="7315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_tradnl" dirty="0">
              <a:solidFill>
                <a:srgbClr val="FFFFFF"/>
              </a:solidFill>
            </a:endParaRPr>
          </a:p>
          <a:p>
            <a:pPr marL="0" marR="0" lvl="0" indent="0" algn="l" defTabSz="7315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_tradnl" dirty="0">
                <a:solidFill>
                  <a:srgbClr val="FFFFFF"/>
                </a:solidFill>
              </a:rPr>
              <a:t>Todas las nuevas cuentas vienen con el acceso publico bloqueado para </a:t>
            </a:r>
            <a:r>
              <a:rPr lang="es-ES_tradnl" dirty="0" err="1">
                <a:solidFill>
                  <a:srgbClr val="FFFFFF"/>
                </a:solidFill>
              </a:rPr>
              <a:t>buckets</a:t>
            </a:r>
            <a:r>
              <a:rPr lang="es-ES_tradnl" dirty="0">
                <a:solidFill>
                  <a:srgbClr val="FFFFFF"/>
                </a:solidFill>
              </a:rPr>
              <a:t> de Amazon S3</a:t>
            </a:r>
          </a:p>
          <a:p>
            <a:pPr marL="0" marR="0" lvl="0" indent="0" algn="l" defTabSz="7315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_tradnl" dirty="0">
                <a:solidFill>
                  <a:srgbClr val="FFFFFF"/>
                </a:solidFill>
              </a:rPr>
              <a:t>y todos los nuevos </a:t>
            </a:r>
            <a:r>
              <a:rPr lang="es-ES_tradnl" dirty="0" err="1">
                <a:solidFill>
                  <a:srgbClr val="FFFFFF"/>
                </a:solidFill>
              </a:rPr>
              <a:t>buckets</a:t>
            </a:r>
            <a:r>
              <a:rPr lang="es-ES_tradnl" dirty="0">
                <a:solidFill>
                  <a:srgbClr val="FFFFFF"/>
                </a:solidFill>
              </a:rPr>
              <a:t> vienen con el acceso público bloqueado.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_tradnl" dirty="0"/>
              <a:t>Si no requieres acceso público en ningún </a:t>
            </a:r>
            <a:r>
              <a:rPr lang="es-ES_tradnl" dirty="0" err="1"/>
              <a:t>bucket</a:t>
            </a:r>
            <a:r>
              <a:rPr lang="es-ES_tradnl" dirty="0"/>
              <a:t> en tu cuenta, mantenlo bloqueado a nivel cuenta.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_tradnl" dirty="0"/>
              <a:t>Si no requieres acceso público en un </a:t>
            </a:r>
            <a:r>
              <a:rPr lang="es-ES_tradnl" dirty="0" err="1"/>
              <a:t>bucket</a:t>
            </a:r>
            <a:r>
              <a:rPr lang="es-ES_tradnl" dirty="0"/>
              <a:t>, mantenlo bloqueado.</a:t>
            </a:r>
          </a:p>
          <a:p>
            <a:pPr marL="1188720" lvl="1" indent="-457200">
              <a:buFont typeface="Arial" panose="020B0604020202020204" pitchFamily="34" charset="0"/>
              <a:buChar char="•"/>
            </a:pPr>
            <a:r>
              <a:rPr lang="es-ES_tradnl" dirty="0"/>
              <a:t>Errores de configuración en políticas de </a:t>
            </a:r>
            <a:r>
              <a:rPr lang="es-ES_tradnl" dirty="0" err="1"/>
              <a:t>bucket</a:t>
            </a:r>
            <a:r>
              <a:rPr lang="es-ES_tradnl" dirty="0"/>
              <a:t> podrían exponer información sensible</a:t>
            </a:r>
          </a:p>
          <a:p>
            <a:pPr marL="1188720" lvl="1" indent="-457200">
              <a:buFont typeface="Arial" panose="020B0604020202020204" pitchFamily="34" charset="0"/>
              <a:buChar char="•"/>
            </a:pPr>
            <a:endParaRPr lang="es-ES_tradnl" dirty="0"/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s-ES_tradnl" dirty="0"/>
              <a:t>Para publicar un </a:t>
            </a:r>
            <a:r>
              <a:rPr lang="es-ES_tradnl" dirty="0" err="1"/>
              <a:t>bucket</a:t>
            </a:r>
            <a:r>
              <a:rPr lang="es-ES_tradnl" dirty="0"/>
              <a:t> incluimos </a:t>
            </a:r>
            <a:r>
              <a:rPr lang="es-ES_tradnl" dirty="0" err="1"/>
              <a:t>warnings</a:t>
            </a:r>
            <a:r>
              <a:rPr lang="es-ES_tradnl" dirty="0"/>
              <a:t> confirmación y una imagen de alerta en rojo junto a cada </a:t>
            </a:r>
            <a:r>
              <a:rPr lang="es-ES_tradnl" dirty="0" err="1"/>
              <a:t>bucket</a:t>
            </a:r>
            <a:r>
              <a:rPr lang="es-ES_tradnl" dirty="0"/>
              <a:t> para evitar errores.</a:t>
            </a:r>
          </a:p>
          <a:p>
            <a:endParaRPr lang="en-A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265935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7315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2000" b="1" i="0" kern="1200" dirty="0">
                <a:solidFill>
                  <a:schemeClr val="tx1"/>
                </a:solidFill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Visibilidad de su postura de seguridad de datos</a:t>
            </a:r>
            <a:endParaRPr lang="en-US" sz="2000" b="0" i="0" kern="1200" dirty="0">
              <a:solidFill>
                <a:schemeClr val="tx1"/>
              </a:solidFill>
              <a:effectLst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L="0" marR="0" lvl="0" indent="0" algn="l" defTabSz="7315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2000" b="0" i="0" kern="1200" dirty="0">
                <a:solidFill>
                  <a:schemeClr val="tx1"/>
                </a:solidFill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Amazon </a:t>
            </a:r>
            <a:r>
              <a:rPr lang="es-es" sz="2000" b="0" i="0" kern="1200" dirty="0" err="1">
                <a:solidFill>
                  <a:schemeClr val="tx1"/>
                </a:solidFill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Macie</a:t>
            </a:r>
            <a:r>
              <a:rPr lang="es-es" sz="2000" b="0" i="0" kern="1200" dirty="0">
                <a:solidFill>
                  <a:schemeClr val="tx1"/>
                </a:solidFill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le ofrece visibilidad constante de </a:t>
            </a:r>
            <a:r>
              <a:rPr lang="es-es" sz="2000" b="0" i="0" kern="1200" dirty="0" err="1">
                <a:solidFill>
                  <a:schemeClr val="tx1"/>
                </a:solidFill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laseguridad</a:t>
            </a:r>
            <a:r>
              <a:rPr lang="es-es" sz="2000" b="0" i="0" kern="1200" dirty="0">
                <a:solidFill>
                  <a:schemeClr val="tx1"/>
                </a:solidFill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de</a:t>
            </a:r>
            <a:r>
              <a:rPr lang="es-es" sz="2000" b="1" i="0" kern="1200" dirty="0">
                <a:solidFill>
                  <a:schemeClr val="tx1"/>
                </a:solidFill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</a:t>
            </a:r>
            <a:r>
              <a:rPr lang="es-es" sz="2000" b="0" i="0" kern="1200" dirty="0">
                <a:solidFill>
                  <a:schemeClr val="tx1"/>
                </a:solidFill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los datos y</a:t>
            </a:r>
            <a:r>
              <a:rPr lang="es-es" sz="2000" b="1" i="0" kern="1200" dirty="0">
                <a:solidFill>
                  <a:schemeClr val="tx1"/>
                </a:solidFill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</a:t>
            </a:r>
            <a:r>
              <a:rPr lang="es-es" sz="2000" b="0" i="0" kern="1200" dirty="0">
                <a:solidFill>
                  <a:schemeClr val="tx1"/>
                </a:solidFill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la </a:t>
            </a:r>
            <a:r>
              <a:rPr lang="es-es" sz="2000" b="0" i="0" kern="1200" dirty="0" err="1">
                <a:solidFill>
                  <a:schemeClr val="tx1"/>
                </a:solidFill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privacidadde</a:t>
            </a:r>
            <a:r>
              <a:rPr lang="es-es" sz="2000" b="0" i="0" kern="1200" dirty="0">
                <a:solidFill>
                  <a:schemeClr val="tx1"/>
                </a:solidFill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los datos almacenados en Amazon S3. </a:t>
            </a:r>
            <a:r>
              <a:rPr lang="es-es" sz="2000" b="0" i="0" kern="1200" dirty="0" err="1">
                <a:solidFill>
                  <a:schemeClr val="tx1"/>
                </a:solidFill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Macie</a:t>
            </a:r>
            <a:r>
              <a:rPr lang="es-es" sz="2000" b="0" i="0" kern="1200" dirty="0">
                <a:solidFill>
                  <a:schemeClr val="tx1"/>
                </a:solidFill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evalúa de forma automática y continua todos los depósitos de S3 y le alerta de los depósitos no cifrados, depósitos de acceso público o depósitos compartidos con cuentas de AWS fuera de las que haya definido en las organizaciones de AWS</a:t>
            </a:r>
            <a:r>
              <a:rPr lang="es-es" sz="2000" b="1" i="0" kern="1200" dirty="0">
                <a:solidFill>
                  <a:schemeClr val="tx1"/>
                </a:solidFill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. </a:t>
            </a:r>
            <a:r>
              <a:rPr lang="es-es" sz="2000" b="0" i="0" kern="1200" dirty="0" err="1">
                <a:solidFill>
                  <a:schemeClr val="tx1"/>
                </a:solidFill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Macie</a:t>
            </a:r>
            <a:r>
              <a:rPr lang="es-es" sz="2000" b="0" i="0" kern="1200" dirty="0">
                <a:solidFill>
                  <a:schemeClr val="tx1"/>
                </a:solidFill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proporciona soporte nativo de varias cuentas</a:t>
            </a:r>
            <a:r>
              <a:rPr lang="es-es" sz="2000" b="1" i="0" kern="1200" dirty="0">
                <a:solidFill>
                  <a:schemeClr val="tx1"/>
                </a:solidFill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</a:t>
            </a:r>
            <a:r>
              <a:rPr lang="es-es" sz="2000" b="0" i="0" kern="1200" dirty="0">
                <a:solidFill>
                  <a:schemeClr val="tx1"/>
                </a:solidFill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para que</a:t>
            </a:r>
            <a:r>
              <a:rPr lang="es-es" sz="2000" b="1" i="0" kern="1200" dirty="0">
                <a:solidFill>
                  <a:schemeClr val="tx1"/>
                </a:solidFill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</a:t>
            </a:r>
            <a:r>
              <a:rPr lang="es-es" sz="2000" b="0" i="0" kern="1200" dirty="0">
                <a:solidFill>
                  <a:schemeClr val="tx1"/>
                </a:solidFill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pueda ver su postura de seguridad de datos en todo su entorno S3 desde una sola cuenta de administrador de </a:t>
            </a:r>
            <a:r>
              <a:rPr lang="es-es" sz="2000" b="0" i="0" kern="1200" dirty="0" err="1">
                <a:solidFill>
                  <a:schemeClr val="tx1"/>
                </a:solidFill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Macie</a:t>
            </a:r>
            <a:r>
              <a:rPr lang="es-es" sz="2000" b="0" i="0" kern="1200" dirty="0">
                <a:solidFill>
                  <a:schemeClr val="tx1"/>
                </a:solidFill>
                <a:effectLst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810707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noProof="0"/>
              <a:t>Y también ayudamos a reforzar la postura de seguridad a través de ofrecerle a nuestros clientes </a:t>
            </a:r>
            <a:r>
              <a:rPr lang="es-ES_tradnl" noProof="0" err="1"/>
              <a:t>multiples</a:t>
            </a:r>
            <a:r>
              <a:rPr lang="es-ES_tradnl" noProof="0"/>
              <a:t> servicios de seguridad gratuitos, o con una capa gratuita, o con un free trial para que puedan evaluar los servicios y comprobar que son eficientes en costos ( con costos significativamente mas bajos que otras soluciones del mercado )</a:t>
            </a:r>
          </a:p>
          <a:p>
            <a:br>
              <a:rPr lang="es-ES_tradnl" noProof="0"/>
            </a:br>
            <a:r>
              <a:rPr lang="es-ES_tradnl" noProof="0"/>
              <a:t>Explicar las categorías y decir que estaremos cubriendo los principales servicios en este entrenamiento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C3F2ED-74C5-7D4F-8560-0CC253E9A43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mazon Ember Regular" charset="0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mazon Ember Regular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7932936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48618" indent="-548618">
              <a:buFont typeface="+mj-lt"/>
              <a:buAutoNum type="arabicPeriod"/>
            </a:pPr>
            <a:r>
              <a:rPr lang="es-ES_tradnl" sz="2880" dirty="0"/>
              <a:t>Modelo compartido de responsabilidad</a:t>
            </a:r>
          </a:p>
          <a:p>
            <a:pPr marL="1737260" lvl="1" indent="-548618">
              <a:buFont typeface="Wingdings" pitchFamily="2" charset="2"/>
              <a:buChar char="Ø"/>
            </a:pPr>
            <a:r>
              <a:rPr lang="es-ES_tradnl" sz="288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Parte del trabajo cotidiano de gestión se ocupa AWS</a:t>
            </a:r>
          </a:p>
          <a:p>
            <a:pPr marL="1737260" lvl="1" indent="-548618">
              <a:buFont typeface="Wingdings" pitchFamily="2" charset="2"/>
              <a:buChar char="Ø"/>
            </a:pPr>
            <a:r>
              <a:rPr lang="es-ES_tradnl" sz="288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Simplificación de auditorías</a:t>
            </a:r>
          </a:p>
          <a:p>
            <a:pPr lvl="1" indent="0">
              <a:buNone/>
            </a:pPr>
            <a:endParaRPr lang="es-ES_tradnl" sz="2880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  <a:p>
            <a:pPr marL="548618" indent="-548618">
              <a:buFont typeface="+mj-lt"/>
              <a:buAutoNum type="arabicPeriod"/>
            </a:pPr>
            <a:r>
              <a:rPr lang="es-ES_tradnl" sz="2880" dirty="0"/>
              <a:t>Integración entre los servicios – Auditoría unificada – inventario completo</a:t>
            </a:r>
          </a:p>
          <a:p>
            <a:pPr marL="548618" indent="-548618">
              <a:buFont typeface="+mj-lt"/>
              <a:buAutoNum type="arabicPeriod"/>
            </a:pPr>
            <a:endParaRPr lang="es-ES_tradnl" sz="2880" dirty="0"/>
          </a:p>
          <a:p>
            <a:pPr marL="548618" indent="-548618">
              <a:buFont typeface="+mj-lt"/>
              <a:buAutoNum type="arabicPeriod"/>
            </a:pPr>
            <a:r>
              <a:rPr lang="es-ES_tradnl" sz="2880" dirty="0"/>
              <a:t>Soluciones de AWS y Marketplace con pago por uso </a:t>
            </a:r>
          </a:p>
          <a:p>
            <a:pPr marL="1737260" lvl="1" indent="-548618">
              <a:buFont typeface="Wingdings" pitchFamily="2" charset="2"/>
              <a:buChar char="Ø"/>
            </a:pPr>
            <a:r>
              <a:rPr lang="es-ES_tradnl" sz="288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Permiten encontrar la tecnología que mejor se adapte a sus necesidades sin riesgo, sin estar atados a tecnologías que no se adapten o que tengan un alto costo de gestión. </a:t>
            </a:r>
          </a:p>
          <a:p>
            <a:pPr marL="1737260" lvl="1" indent="-548618">
              <a:buFont typeface="Wingdings" pitchFamily="2" charset="2"/>
              <a:buChar char="Ø"/>
            </a:pPr>
            <a:r>
              <a:rPr lang="es-ES_tradnl" sz="2880" dirty="0" err="1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Pay</a:t>
            </a:r>
            <a:r>
              <a:rPr lang="es-ES_tradnl" sz="288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per use, no tienen que elegir entre el corazón o el </a:t>
            </a:r>
            <a:r>
              <a:rPr lang="es-ES_tradnl" sz="2880" dirty="0" err="1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pulmon</a:t>
            </a:r>
            <a:endParaRPr lang="es-ES_tradnl" sz="2880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  <a:p>
            <a:pPr marL="1737260" lvl="1" indent="-548618">
              <a:buFont typeface="Wingdings" pitchFamily="2" charset="2"/>
              <a:buChar char="Ø"/>
            </a:pPr>
            <a:endParaRPr lang="es-ES_tradnl" sz="2880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  <a:p>
            <a:pPr marL="548618" indent="-548618">
              <a:buFont typeface="+mj-lt"/>
              <a:buAutoNum type="arabicPeriod"/>
            </a:pPr>
            <a:r>
              <a:rPr lang="es-ES_tradnl" sz="2880" dirty="0"/>
              <a:t>Reducción en los vectores de ataque y mejor contención (</a:t>
            </a:r>
            <a:r>
              <a:rPr lang="es-ES_tradnl" sz="2880" dirty="0" err="1"/>
              <a:t>Blast</a:t>
            </a:r>
            <a:r>
              <a:rPr lang="es-ES_tradnl" sz="2880" dirty="0"/>
              <a:t> </a:t>
            </a:r>
            <a:r>
              <a:rPr lang="es-ES_tradnl" sz="2880" dirty="0" err="1"/>
              <a:t>Radius</a:t>
            </a:r>
            <a:r>
              <a:rPr lang="es-ES_tradnl" sz="2880" dirty="0"/>
              <a:t>) </a:t>
            </a:r>
          </a:p>
          <a:p>
            <a:pPr marL="1737260" lvl="1" indent="-548618">
              <a:buFont typeface="Wingdings" pitchFamily="2" charset="2"/>
              <a:buChar char="Ø"/>
            </a:pPr>
            <a:r>
              <a:rPr lang="es-ES_tradnl" sz="288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Permisos granulares que son otorgados explícitamente, y cerrados por default.</a:t>
            </a:r>
          </a:p>
          <a:p>
            <a:pPr marL="1737260" lvl="1" indent="-548618">
              <a:buFont typeface="Wingdings" pitchFamily="2" charset="2"/>
              <a:buChar char="Ø"/>
            </a:pPr>
            <a:endParaRPr lang="es-ES_tradnl" sz="2880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73147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C3F2ED-74C5-7D4F-8560-0CC253E9A43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mazon Ember Regular" charset="0"/>
                <a:ea typeface="+mn-ea"/>
                <a:cs typeface="+mn-cs"/>
              </a:rPr>
              <a:pPr marL="0" marR="0" lvl="0" indent="0" algn="r" defTabSz="73147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mazon Ember Regular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14267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6BE02D-20C0-F840-AFAC-BEA99C74FDC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pPr marL="0" marR="0" lvl="0" indent="0" algn="r" defTabSz="182843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536641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 </a:t>
            </a:r>
            <a:r>
              <a:rPr lang="en-US" dirty="0" err="1"/>
              <a:t>estas</a:t>
            </a:r>
            <a:r>
              <a:rPr lang="en-US" dirty="0"/>
              <a:t> solo, AWS </a:t>
            </a:r>
            <a:r>
              <a:rPr lang="en-US" dirty="0" err="1"/>
              <a:t>tiene</a:t>
            </a:r>
            <a:r>
              <a:rPr lang="en-US" dirty="0"/>
              <a:t> un </a:t>
            </a:r>
            <a:r>
              <a:rPr lang="en-US" dirty="0" err="1"/>
              <a:t>equipo</a:t>
            </a:r>
            <a:r>
              <a:rPr lang="en-US" dirty="0"/>
              <a:t> de </a:t>
            </a:r>
            <a:r>
              <a:rPr lang="en-US" dirty="0" err="1"/>
              <a:t>seguridad</a:t>
            </a:r>
            <a:r>
              <a:rPr lang="en-US" dirty="0"/>
              <a:t> 24x7 para </a:t>
            </a:r>
            <a:r>
              <a:rPr lang="en-US" dirty="0" err="1"/>
              <a:t>apoyarte</a:t>
            </a:r>
            <a:endParaRPr lang="en-US" dirty="0"/>
          </a:p>
          <a:p>
            <a:endParaRPr lang="en-US" dirty="0"/>
          </a:p>
          <a:p>
            <a:pPr marL="342900" indent="-342900">
              <a:buFontTx/>
              <a:buChar char="-"/>
            </a:pPr>
            <a:r>
              <a:rPr lang="en-US" dirty="0" err="1"/>
              <a:t>Detección</a:t>
            </a:r>
            <a:r>
              <a:rPr lang="en-US" dirty="0"/>
              <a:t> de </a:t>
            </a:r>
            <a:r>
              <a:rPr lang="en-US" dirty="0" err="1"/>
              <a:t>anomalías</a:t>
            </a:r>
            <a:r>
              <a:rPr lang="en-US" dirty="0"/>
              <a:t> y </a:t>
            </a:r>
            <a:r>
              <a:rPr lang="en-US" dirty="0" err="1"/>
              <a:t>alerta</a:t>
            </a:r>
            <a:r>
              <a:rPr lang="en-US" dirty="0"/>
              <a:t> </a:t>
            </a:r>
            <a:r>
              <a:rPr lang="en-US" dirty="0" err="1"/>
              <a:t>proactiva</a:t>
            </a:r>
            <a:r>
              <a:rPr lang="en-US" dirty="0"/>
              <a:t> </a:t>
            </a:r>
          </a:p>
          <a:p>
            <a:pPr marL="342900" indent="-342900">
              <a:buFontTx/>
              <a:buChar char="-"/>
            </a:pPr>
            <a:r>
              <a:rPr lang="en-US" dirty="0" err="1"/>
              <a:t>Detección</a:t>
            </a:r>
            <a:r>
              <a:rPr lang="en-US" dirty="0"/>
              <a:t> de </a:t>
            </a:r>
            <a:r>
              <a:rPr lang="en-US" dirty="0" err="1"/>
              <a:t>abusos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(</a:t>
            </a:r>
            <a:r>
              <a:rPr lang="en-US" dirty="0" err="1"/>
              <a:t>ataques</a:t>
            </a:r>
            <a:r>
              <a:rPr lang="en-US" dirty="0"/>
              <a:t> con </a:t>
            </a:r>
            <a:r>
              <a:rPr lang="en-US" dirty="0" err="1"/>
              <a:t>origen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cuenta</a:t>
            </a:r>
            <a:r>
              <a:rPr lang="en-US" dirty="0"/>
              <a:t>)</a:t>
            </a:r>
          </a:p>
          <a:p>
            <a:pPr marL="342900" indent="-342900">
              <a:buFontTx/>
              <a:buChar char="-"/>
            </a:pPr>
            <a:r>
              <a:rPr lang="en-US" dirty="0" err="1"/>
              <a:t>Detección</a:t>
            </a:r>
            <a:r>
              <a:rPr lang="en-US" dirty="0"/>
              <a:t> y </a:t>
            </a:r>
            <a:r>
              <a:rPr lang="en-US" dirty="0" err="1"/>
              <a:t>mitigación</a:t>
            </a:r>
            <a:r>
              <a:rPr lang="en-US" dirty="0"/>
              <a:t> de </a:t>
            </a:r>
            <a:r>
              <a:rPr lang="en-US" dirty="0" err="1"/>
              <a:t>ataques</a:t>
            </a:r>
            <a:r>
              <a:rPr lang="en-US" dirty="0"/>
              <a:t> de DDoS (</a:t>
            </a:r>
            <a:r>
              <a:rPr lang="en-US" dirty="0" err="1"/>
              <a:t>capa</a:t>
            </a:r>
            <a:r>
              <a:rPr lang="en-US" dirty="0"/>
              <a:t> 3/4)</a:t>
            </a:r>
          </a:p>
          <a:p>
            <a:pPr marL="342900" indent="-342900">
              <a:buFontTx/>
              <a:buChar char="-"/>
            </a:pPr>
            <a:r>
              <a:rPr lang="en-US" dirty="0" err="1"/>
              <a:t>Servicios</a:t>
            </a:r>
            <a:r>
              <a:rPr lang="en-US" dirty="0"/>
              <a:t> </a:t>
            </a:r>
            <a:r>
              <a:rPr lang="en-US" dirty="0" err="1"/>
              <a:t>gestionados</a:t>
            </a:r>
            <a:endParaRPr lang="en-US" dirty="0"/>
          </a:p>
          <a:p>
            <a:pPr marL="342900" indent="-342900">
              <a:buFontTx/>
              <a:buChar char="-"/>
            </a:pPr>
            <a:r>
              <a:rPr lang="en-US" dirty="0" err="1"/>
              <a:t>Servicios</a:t>
            </a:r>
            <a:r>
              <a:rPr lang="en-US" dirty="0"/>
              <a:t> de </a:t>
            </a:r>
            <a:r>
              <a:rPr lang="en-US" dirty="0" err="1"/>
              <a:t>seguridad</a:t>
            </a:r>
            <a:endParaRPr lang="en-US" dirty="0"/>
          </a:p>
          <a:p>
            <a:pPr marL="342900" indent="-342900">
              <a:buFontTx/>
              <a:buChar char="-"/>
            </a:pPr>
            <a:endParaRPr lang="en-AR" dirty="0"/>
          </a:p>
          <a:p>
            <a:endParaRPr lang="en-A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8079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59822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dirty="0"/>
              <a:t>Abstractos, S3, Lambda, </a:t>
            </a:r>
          </a:p>
          <a:p>
            <a:r>
              <a:rPr lang="es-ES_tradnl" dirty="0"/>
              <a:t>Encapsulados o gestionados: EMR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7315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C3F2ED-74C5-7D4F-8560-0CC253E9A43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mazon Ember Regular" charset="0"/>
                <a:ea typeface="+mn-ea"/>
                <a:cs typeface="+mn-cs"/>
              </a:rPr>
              <a:pPr marL="0" marR="0" lvl="0" indent="0" algn="r" defTabSz="73152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mazon Ember Regular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941934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dirty="0"/>
              <a:t>El cliente no tiene acceso al sistema operativo, ya que es gestionado por AWS.</a:t>
            </a:r>
          </a:p>
          <a:p>
            <a:r>
              <a:rPr lang="es-ES_tradnl" dirty="0"/>
              <a:t>Ejemplos: Encapsulados o gestionados: RDS,  EMR</a:t>
            </a:r>
          </a:p>
          <a:p>
            <a:endParaRPr lang="es-ES_tradnl" dirty="0"/>
          </a:p>
          <a:p>
            <a:r>
              <a:rPr lang="en-US" dirty="0"/>
              <a:t>P</a:t>
            </a:r>
            <a:r>
              <a:rPr lang="en-AR" dirty="0"/>
              <a:t>or ejemplo, en una base de datos gestionada:</a:t>
            </a:r>
          </a:p>
          <a:p>
            <a:pPr marL="342900" indent="-342900">
              <a:buFontTx/>
              <a:buChar char="-"/>
            </a:pPr>
            <a:r>
              <a:rPr lang="en-AR" dirty="0"/>
              <a:t>Seguridad Fisica</a:t>
            </a:r>
          </a:p>
          <a:p>
            <a:pPr marL="342900" indent="-342900">
              <a:buFontTx/>
              <a:buChar char="-"/>
            </a:pPr>
            <a:r>
              <a:rPr lang="en-AR" dirty="0"/>
              <a:t>Actualizaciones de firmware de los servidores</a:t>
            </a:r>
          </a:p>
          <a:p>
            <a:pPr marL="342900" indent="-342900">
              <a:buFontTx/>
              <a:buChar char="-"/>
            </a:pPr>
            <a:r>
              <a:rPr lang="en-AR" dirty="0"/>
              <a:t>Instalación y actualización del sistema operativo y del motor de base de datos</a:t>
            </a:r>
          </a:p>
          <a:p>
            <a:pPr marL="342900" indent="-342900">
              <a:buFontTx/>
              <a:buChar char="-"/>
            </a:pPr>
            <a:r>
              <a:rPr lang="en-AR" dirty="0"/>
              <a:t>Hardening de configuraciones de OS y DB</a:t>
            </a:r>
          </a:p>
          <a:p>
            <a:pPr marL="342900" indent="-342900">
              <a:buFontTx/>
              <a:buChar char="-"/>
            </a:pPr>
            <a:r>
              <a:rPr lang="en-AR" dirty="0"/>
              <a:t>Instalación de un antimalware, actualizarlo, monitorearlo</a:t>
            </a:r>
          </a:p>
          <a:p>
            <a:pPr marL="342900" indent="-342900">
              <a:buFontTx/>
              <a:buChar char="-"/>
            </a:pPr>
            <a:r>
              <a:rPr lang="en-AR" dirty="0"/>
              <a:t>Pueden configurar HA, Backups o Cifrado en minutos</a:t>
            </a:r>
          </a:p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7315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C3F2ED-74C5-7D4F-8560-0CC253E9A43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mazon Ember Regular" charset="0"/>
                <a:ea typeface="+mn-ea"/>
                <a:cs typeface="+mn-cs"/>
              </a:rPr>
              <a:pPr marL="0" marR="0" lvl="0" indent="0" algn="r" defTabSz="73152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mazon Ember Regular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149112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dirty="0"/>
              <a:t>Abstractos, S3, Lambda, </a:t>
            </a:r>
            <a:r>
              <a:rPr lang="es-ES_tradnl" dirty="0" err="1"/>
              <a:t>DynamoDB</a:t>
            </a:r>
            <a:r>
              <a:rPr lang="es-ES_tradnl" dirty="0"/>
              <a:t>,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7315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C3F2ED-74C5-7D4F-8560-0CC253E9A43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mazon Ember Regular" charset="0"/>
                <a:ea typeface="+mn-ea"/>
                <a:cs typeface="+mn-cs"/>
              </a:rPr>
              <a:pPr marL="0" marR="0" lvl="0" indent="0" algn="r" defTabSz="73152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mazon Ember Regular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536321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41837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file:////Users/sddonate/Desktop/AWS-CS-0000_2020_BRAND-PATTERN/_WORKING/Blueprint_blocks_C/_ASSETS_PPT/AWS-Core-Brand_PPT-Cover_Squid_C-01_ORANGE_1280x720_2x.png" TargetMode="Externa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file:////Users/sddonate/Desktop/AWS-CS-0000_2020_BRAND-PATTERN/_WORKING/Blueprint_blocks_C/_ASSETS_PPT/AWS-Core-Brand_PPT-Divider_Squid_C-01_PURPLE_1280x720_Cluster-B_2x.png" TargetMode="External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file:////Users/sddonate/Desktop/AWS-CS-0000_2020_BRAND-PATTERN/_WORKING/Blueprint_blocks_C/_ASSETS_PPT/AWS-Core-Brand_PPT-Divider_Squid_C-01_ORANGE_1280x720_2x.png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file:////Users/sddonate/Desktop/AWS-CS-0000_2020_BRAND-PATTERN/_WORKING/Blueprint_blocks_C/_ASSETS_PPT/AWS-Core-Brand_PPT-Divider_Squid_C-01_RED-ORANGE_1280x720_Cluster-A_2x.png" TargetMode="External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file:////Users/sddonate/Desktop/AWS-CS-0000_2020_BRAND-PATTERN/_WORKING/Blueprint_blocks_C/_ASSETS_PPT/AWS-Core-Brand_PPT-Divider_Squid_C-01_RED_1280x720_Cluster-B_2x.png" TargetMode="External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file:////Users/sddonate/Desktop/AWS-CS-0000_2020_BRAND-PATTERN/_WORKING/Blueprint_blocks_C/_ASSETS_PPT/AWS-Core-Brand_PPT-Divider_Squid_C-01_YELLOW_1280x720_Cluster-D_2x.png" TargetMode="External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_TwoSpeaker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FE126EE-C025-5948-A2CA-09B44FD20E5E}"/>
              </a:ext>
            </a:extLst>
          </p:cNvPr>
          <p:cNvPicPr>
            <a:picLocks noChangeAspect="1"/>
          </p:cNvPicPr>
          <p:nvPr userDrawn="1"/>
        </p:nvPicPr>
        <p:blipFill>
          <a:blip r:embed="rId2" r:link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6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548640" y="5950356"/>
            <a:ext cx="5892800" cy="99659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600" baseline="0"/>
            </a:lvl1pPr>
          </a:lstStyle>
          <a:p>
            <a:pPr lvl="0"/>
            <a:r>
              <a:rPr lang="en-US" dirty="0"/>
              <a:t>Click to edit presenter, team</a:t>
            </a:r>
          </a:p>
          <a:p>
            <a:pPr lvl="0"/>
            <a:r>
              <a:rPr lang="en-US" dirty="0"/>
              <a:t>Click to edit date, location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548640" y="3053166"/>
            <a:ext cx="11719981" cy="119125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6400" b="1" i="0" baseline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pPr lvl="0"/>
            <a:r>
              <a:rPr lang="en-US" dirty="0"/>
              <a:t>Click to edit title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548640" y="4253721"/>
            <a:ext cx="9666531" cy="123124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900"/>
            </a:lvl1pPr>
          </a:lstStyle>
          <a:p>
            <a:pPr lvl="0"/>
            <a:r>
              <a:rPr lang="en-US" dirty="0"/>
              <a:t>Click to edit subtitle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548820" y="731520"/>
            <a:ext cx="1356939" cy="81145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FA84D03-8133-8347-8776-300EBD9F8B8C}"/>
              </a:ext>
            </a:extLst>
          </p:cNvPr>
          <p:cNvSpPr txBox="1"/>
          <p:nvPr userDrawn="1"/>
        </p:nvSpPr>
        <p:spPr>
          <a:xfrm>
            <a:off x="538863" y="7683901"/>
            <a:ext cx="7115490" cy="1723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7315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20" b="0" i="0" dirty="0">
                <a:solidFill>
                  <a:schemeClr val="tx1">
                    <a:lumMod val="5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© 2021, Amazon Web Services, Inc. or its Affiliates. </a:t>
            </a:r>
          </a:p>
        </p:txBody>
      </p:sp>
    </p:spTree>
    <p:extLst>
      <p:ext uri="{BB962C8B-B14F-4D97-AF65-F5344CB8AC3E}">
        <p14:creationId xmlns:p14="http://schemas.microsoft.com/office/powerpoint/2010/main" val="22170408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Collag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548640" y="183898"/>
            <a:ext cx="13510260" cy="873186"/>
          </a:xfrm>
        </p:spPr>
        <p:txBody>
          <a:bodyPr>
            <a:normAutofit/>
          </a:bodyPr>
          <a:lstStyle>
            <a:lvl1pPr>
              <a:defRPr sz="3800" b="1" i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78145AC-79A9-834A-BE03-ED99E1BFF7A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8639" y="1645920"/>
            <a:ext cx="4572000" cy="502863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D5A50D07-5C25-B541-89CC-C515FB54B1B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9509760" y="1645920"/>
            <a:ext cx="4572000" cy="502863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0FF44110-D1F4-664B-9593-79828332286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486400" y="1645920"/>
            <a:ext cx="3657600" cy="2686296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886DFCC3-A169-A648-A099-3583B633E69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86400" y="4767345"/>
            <a:ext cx="3657600" cy="1892899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2878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Imag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538862" y="183898"/>
            <a:ext cx="13520037" cy="873186"/>
          </a:xfrm>
        </p:spPr>
        <p:txBody>
          <a:bodyPr>
            <a:normAutofit/>
          </a:bodyPr>
          <a:lstStyle>
            <a:lvl1pPr>
              <a:defRPr sz="3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78145AC-79A9-834A-BE03-ED99E1BFF7A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8640" y="1645920"/>
            <a:ext cx="8330183" cy="502863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D5A50D07-5C25-B541-89CC-C515FB54B1B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9326880" y="1645920"/>
            <a:ext cx="4754880" cy="502863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026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_Image_Cent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548640" y="183898"/>
            <a:ext cx="13510260" cy="873186"/>
          </a:xfrm>
        </p:spPr>
        <p:txBody>
          <a:bodyPr>
            <a:normAutofit/>
          </a:bodyPr>
          <a:lstStyle>
            <a:lvl1pPr>
              <a:defRPr sz="3800" b="1" i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78145AC-79A9-834A-BE03-ED99E1BFF7A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8640" y="1645920"/>
            <a:ext cx="13514832" cy="533815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3018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_Bleed_Imag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78145AC-79A9-834A-BE03-ED99E1BFF7A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4630400" cy="8229598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548640" y="183898"/>
            <a:ext cx="13510260" cy="873186"/>
          </a:xfrm>
        </p:spPr>
        <p:txBody>
          <a:bodyPr>
            <a:normAutofit/>
          </a:bodyPr>
          <a:lstStyle>
            <a:lvl1pPr>
              <a:defRPr sz="3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435166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_Logo_Customer_Wall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40" y="183898"/>
            <a:ext cx="13510260" cy="87230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A65E46D-C0D2-7642-AF47-40070CB7653A}"/>
              </a:ext>
            </a:extLst>
          </p:cNvPr>
          <p:cNvSpPr/>
          <p:nvPr userDrawn="1"/>
        </p:nvSpPr>
        <p:spPr>
          <a:xfrm>
            <a:off x="0" y="1645920"/>
            <a:ext cx="14630400" cy="5329645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608" dirty="0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946674" y="2502419"/>
            <a:ext cx="2028989" cy="151815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24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4328298" y="2502419"/>
            <a:ext cx="2028989" cy="151815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240">
                <a:solidFill>
                  <a:schemeClr val="bg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7709922" y="2502419"/>
            <a:ext cx="2028989" cy="151815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240">
                <a:solidFill>
                  <a:schemeClr val="bg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11091547" y="2502419"/>
            <a:ext cx="2028989" cy="151815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240">
                <a:solidFill>
                  <a:schemeClr val="bg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F1543634-A736-BA4B-A10A-31EE0B13FC1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946674" y="4696978"/>
            <a:ext cx="2028989" cy="151815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240">
                <a:solidFill>
                  <a:schemeClr val="bg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31DBC551-9315-1F45-A672-93EB06007494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328298" y="4696978"/>
            <a:ext cx="2028989" cy="151815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240">
                <a:solidFill>
                  <a:schemeClr val="bg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AB66963A-7841-B341-A47C-7BEFE1F8B8CA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7709922" y="4696978"/>
            <a:ext cx="2028989" cy="151815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240">
                <a:solidFill>
                  <a:schemeClr val="bg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id="{7E808491-1004-3A44-87DD-41D21C9E39C3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11091547" y="4696978"/>
            <a:ext cx="2028989" cy="151815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24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23025056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_Logo_Customer_Wall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40" y="183898"/>
            <a:ext cx="13510260" cy="872307"/>
          </a:xfrm>
        </p:spPr>
        <p:txBody>
          <a:bodyPr/>
          <a:lstStyle>
            <a:lvl1pPr>
              <a:defRPr b="1" i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543902" y="1873467"/>
            <a:ext cx="3078480" cy="176106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200">
                <a:solidFill>
                  <a:srgbClr val="C2C2C1"/>
                </a:solidFill>
              </a:defRPr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5566893" y="1873467"/>
            <a:ext cx="3078480" cy="176106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200">
                <a:solidFill>
                  <a:srgbClr val="C2C2C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10599958" y="1873467"/>
            <a:ext cx="3078480" cy="176106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200">
                <a:solidFill>
                  <a:srgbClr val="C2C2C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543902" y="4451796"/>
            <a:ext cx="3078480" cy="176106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200">
                <a:solidFill>
                  <a:srgbClr val="C2C2C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24"/>
          </p:nvPr>
        </p:nvSpPr>
        <p:spPr>
          <a:xfrm>
            <a:off x="5566893" y="4451796"/>
            <a:ext cx="3078480" cy="176106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200">
                <a:solidFill>
                  <a:srgbClr val="C2C2C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25"/>
          </p:nvPr>
        </p:nvSpPr>
        <p:spPr>
          <a:xfrm>
            <a:off x="10599958" y="4451796"/>
            <a:ext cx="3078480" cy="176106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200">
                <a:solidFill>
                  <a:srgbClr val="C2C2C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30930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40" y="183898"/>
            <a:ext cx="13510260" cy="873186"/>
          </a:xfrm>
        </p:spPr>
        <p:txBody>
          <a:bodyPr/>
          <a:lstStyle>
            <a:lvl1pPr>
              <a:defRPr b="1" i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able Placeholder 3">
            <a:extLst>
              <a:ext uri="{FF2B5EF4-FFF2-40B4-BE49-F238E27FC236}">
                <a16:creationId xmlns:a16="http://schemas.microsoft.com/office/drawing/2014/main" id="{D7DA888D-68DB-9B44-9614-56AAAAE93DF7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548640" y="1645920"/>
            <a:ext cx="13510260" cy="50038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69688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r_Char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39" y="183898"/>
            <a:ext cx="13509463" cy="873186"/>
          </a:xfrm>
        </p:spPr>
        <p:txBody>
          <a:bodyPr/>
          <a:lstStyle>
            <a:lvl1pPr>
              <a:defRPr b="1" i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hart Placeholder 5">
            <a:extLst>
              <a:ext uri="{FF2B5EF4-FFF2-40B4-BE49-F238E27FC236}">
                <a16:creationId xmlns:a16="http://schemas.microsoft.com/office/drawing/2014/main" id="{B3C77AD1-4897-A546-B977-5EB6406DD175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548640" y="1645920"/>
            <a:ext cx="13510260" cy="544576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73619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e_Char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39" y="183898"/>
            <a:ext cx="13509463" cy="872307"/>
          </a:xfrm>
        </p:spPr>
        <p:txBody>
          <a:bodyPr/>
          <a:lstStyle>
            <a:lvl1pPr>
              <a:defRPr b="1" i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hart Placeholder 5">
            <a:extLst>
              <a:ext uri="{FF2B5EF4-FFF2-40B4-BE49-F238E27FC236}">
                <a16:creationId xmlns:a16="http://schemas.microsoft.com/office/drawing/2014/main" id="{A878172D-692F-8A47-81EA-89C129774DB9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548640" y="1645920"/>
            <a:ext cx="13510260" cy="544576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70690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ne_Char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39" y="183898"/>
            <a:ext cx="13509463" cy="872307"/>
          </a:xfrm>
        </p:spPr>
        <p:txBody>
          <a:bodyPr/>
          <a:lstStyle>
            <a:lvl1pPr>
              <a:defRPr b="1" i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hart Placeholder 5">
            <a:extLst>
              <a:ext uri="{FF2B5EF4-FFF2-40B4-BE49-F238E27FC236}">
                <a16:creationId xmlns:a16="http://schemas.microsoft.com/office/drawing/2014/main" id="{08142378-5C5C-8B40-AD27-B9BE74F6EA71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548640" y="1645920"/>
            <a:ext cx="13510260" cy="544576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33046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_of_Content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20CA0-5CE7-1A4B-ACE6-C7A15B82C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183898"/>
            <a:ext cx="13510260" cy="993392"/>
          </a:xfrm>
        </p:spPr>
        <p:txBody>
          <a:bodyPr/>
          <a:lstStyle>
            <a:lvl1pPr>
              <a:defRPr b="1" i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710D4E-8635-D746-9FE7-1EE20F49E4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48640" y="1645920"/>
            <a:ext cx="13510260" cy="4686301"/>
          </a:xfrm>
          <a:prstGeom prst="rect">
            <a:avLst/>
          </a:prstGeom>
        </p:spPr>
        <p:txBody>
          <a:bodyPr/>
          <a:lstStyle>
            <a:lvl5pPr>
              <a:defRPr sz="19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934865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vider_Slide_and_Subtit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23C1FD3-FC9E-C648-807B-884C49CEAC99}"/>
              </a:ext>
            </a:extLst>
          </p:cNvPr>
          <p:cNvPicPr>
            <a:picLocks noChangeAspect="1"/>
          </p:cNvPicPr>
          <p:nvPr userDrawn="1"/>
        </p:nvPicPr>
        <p:blipFill>
          <a:blip r:embed="rId2" r:link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8640" y="3108960"/>
            <a:ext cx="12435840" cy="1488168"/>
          </a:xfrm>
        </p:spPr>
        <p:txBody>
          <a:bodyPr anchor="ctr">
            <a:noAutofit/>
          </a:bodyPr>
          <a:lstStyle>
            <a:lvl1pPr algn="l">
              <a:defRPr sz="9600" b="1" cap="none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Q&amp;A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9C2E74A-1C76-BA45-B688-EBC1722762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48640" y="4752341"/>
            <a:ext cx="8219440" cy="783078"/>
          </a:xfrm>
          <a:prstGeom prst="rect">
            <a:avLst/>
          </a:prstGeom>
        </p:spPr>
        <p:txBody>
          <a:bodyPr/>
          <a:lstStyle>
            <a:lvl1pPr>
              <a:defRPr sz="2900"/>
            </a:lvl1pPr>
            <a:lvl2pPr marL="731520" indent="0">
              <a:buNone/>
              <a:defRPr/>
            </a:lvl2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148203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vider_Slide_and_Subtit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D340E26-B0F6-0540-8F51-9CF877A48E26}"/>
              </a:ext>
            </a:extLst>
          </p:cNvPr>
          <p:cNvSpPr/>
          <p:nvPr userDrawn="1"/>
        </p:nvSpPr>
        <p:spPr>
          <a:xfrm>
            <a:off x="12984480" y="7351776"/>
            <a:ext cx="1328928" cy="682752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088F35-39AE-534E-AD03-B21DD335F80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8640" y="3108960"/>
            <a:ext cx="12435840" cy="1488168"/>
          </a:xfrm>
        </p:spPr>
        <p:txBody>
          <a:bodyPr anchor="ctr">
            <a:noAutofit/>
          </a:bodyPr>
          <a:lstStyle>
            <a:lvl1pPr algn="l">
              <a:defRPr sz="6400" b="1" i="0" cap="none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r>
              <a:rPr lang="en-US" dirty="0"/>
              <a:t>Thank you!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9C2E74A-1C76-BA45-B688-EBC1722762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48640" y="4752341"/>
            <a:ext cx="8219440" cy="783078"/>
          </a:xfrm>
          <a:prstGeom prst="rect">
            <a:avLst/>
          </a:prstGeom>
        </p:spPr>
        <p:txBody>
          <a:bodyPr/>
          <a:lstStyle>
            <a:lvl1pPr>
              <a:defRPr sz="2900"/>
            </a:lvl1pPr>
            <a:lvl2pPr marL="731520" indent="0">
              <a:buNone/>
              <a:defRPr/>
            </a:lvl2pPr>
          </a:lstStyle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E6547C1-AC56-604D-B886-E570A90227C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548820" y="731520"/>
            <a:ext cx="1356939" cy="811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3948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_Pag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2647E4-E7F7-9646-880C-2CDC95018C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39" y="183898"/>
            <a:ext cx="13514832" cy="904122"/>
          </a:xfrm>
        </p:spPr>
        <p:txBody>
          <a:bodyPr/>
          <a:lstStyle>
            <a:lvl1pPr>
              <a:defRPr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80CA43-5C49-A347-BAC4-268F3B7F1BC4}"/>
              </a:ext>
            </a:extLst>
          </p:cNvPr>
          <p:cNvSpPr txBox="1"/>
          <p:nvPr userDrawn="1"/>
        </p:nvSpPr>
        <p:spPr>
          <a:xfrm>
            <a:off x="538863" y="7683901"/>
            <a:ext cx="7115490" cy="1723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7315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20" b="0" i="0" dirty="0">
                <a:solidFill>
                  <a:schemeClr val="tx1">
                    <a:lumMod val="5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© 2021, Amazon Web Services, Inc. or its Affiliates.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568472-78C1-FD4C-80A1-628CA86D3F0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3349613" y="7531058"/>
            <a:ext cx="709192" cy="424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8388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able_of_Content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40" y="183898"/>
            <a:ext cx="13514832" cy="873186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4947" y="1645920"/>
            <a:ext cx="13514832" cy="568628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  <a:lvl2pPr marL="1188720" indent="-457200">
              <a:buFont typeface="Arial"/>
              <a:buChar char="•"/>
              <a:defRPr>
                <a:solidFill>
                  <a:schemeClr val="tx2"/>
                </a:solidFill>
              </a:defRPr>
            </a:lvl2pPr>
            <a:lvl3pPr marL="1828800" indent="-365760">
              <a:buFont typeface="Arial"/>
              <a:buChar char="•"/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795596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w_to_Us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4516341" y="-4548146"/>
            <a:ext cx="184731" cy="801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4608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D133B37-BB08-4347-B71D-D01F225ECB4D}"/>
              </a:ext>
            </a:extLst>
          </p:cNvPr>
          <p:cNvSpPr/>
          <p:nvPr userDrawn="1"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11897959" y="9767944"/>
            <a:ext cx="184731" cy="801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4608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B954A5E-A2DC-9041-9311-DBC4F345DE43}"/>
              </a:ext>
            </a:extLst>
          </p:cNvPr>
          <p:cNvSpPr txBox="1"/>
          <p:nvPr userDrawn="1"/>
        </p:nvSpPr>
        <p:spPr>
          <a:xfrm>
            <a:off x="538863" y="7683901"/>
            <a:ext cx="7115490" cy="1723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7315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20" b="0" i="0" dirty="0">
                <a:solidFill>
                  <a:schemeClr val="tx1">
                    <a:lumMod val="5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© 2021, Amazon Web Services, Inc. or its Affiliates.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78E12B8-1389-044D-9E65-845118C8F28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3349613" y="7531058"/>
            <a:ext cx="709192" cy="424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7607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_Only">
    <p:bg bwMode="ltGray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3850" y="347414"/>
            <a:ext cx="13982827" cy="1079598"/>
          </a:xfrm>
        </p:spPr>
        <p:txBody>
          <a:bodyPr lIns="182880" tIns="146304" rIns="182880" bIns="146304" rtlCol="0"/>
          <a:lstStyle>
            <a:lvl1pPr>
              <a:defRPr/>
            </a:lvl1pPr>
          </a:lstStyle>
          <a:p>
            <a:pPr rtl="0"/>
            <a:r>
              <a:rPr lang="es-e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85510535"/>
      </p:ext>
    </p:extLst>
  </p:cSld>
  <p:clrMapOvr>
    <a:masterClrMapping/>
  </p:clrMapOvr>
  <p:transition>
    <p:fade/>
  </p:transition>
  <p:hf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2647E4-E7F7-9646-880C-2CDC95018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mx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518009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_Slide_and_Subtit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391C32C7-59F5-DF47-8723-035723E617D2}"/>
              </a:ext>
            </a:extLst>
          </p:cNvPr>
          <p:cNvPicPr>
            <a:picLocks noChangeAspect="1"/>
          </p:cNvPicPr>
          <p:nvPr userDrawn="1"/>
        </p:nvPicPr>
        <p:blipFill>
          <a:blip r:embed="rId2" r:link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40" y="3108960"/>
            <a:ext cx="12435840" cy="1488168"/>
          </a:xfrm>
        </p:spPr>
        <p:txBody>
          <a:bodyPr anchor="ctr">
            <a:noAutofit/>
          </a:bodyPr>
          <a:lstStyle>
            <a:lvl1pPr algn="l">
              <a:defRPr sz="6400" b="1" i="0" cap="none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9C2E74A-1C76-BA45-B688-EBC1722762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48640" y="4752341"/>
            <a:ext cx="8219440" cy="783078"/>
          </a:xfrm>
          <a:prstGeom prst="rect">
            <a:avLst/>
          </a:prstGeom>
        </p:spPr>
        <p:txBody>
          <a:bodyPr/>
          <a:lstStyle>
            <a:lvl1pPr>
              <a:defRPr sz="2900"/>
            </a:lvl1pPr>
            <a:lvl2pPr marL="731520" indent="0">
              <a:buNone/>
              <a:defRPr/>
            </a:lvl2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248375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_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CC5A18C-E55B-8242-9A52-05588436727F}"/>
              </a:ext>
            </a:extLst>
          </p:cNvPr>
          <p:cNvPicPr>
            <a:picLocks noChangeAspect="1"/>
          </p:cNvPicPr>
          <p:nvPr userDrawn="1"/>
        </p:nvPicPr>
        <p:blipFill>
          <a:blip r:embed="rId2" r:link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40" y="3108960"/>
            <a:ext cx="12435840" cy="1488168"/>
          </a:xfrm>
        </p:spPr>
        <p:txBody>
          <a:bodyPr anchor="ctr">
            <a:noAutofit/>
          </a:bodyPr>
          <a:lstStyle>
            <a:lvl1pPr algn="l">
              <a:defRPr sz="6400" b="1" i="0" cap="none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290203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vider_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4BA6A43-4E15-784A-AF64-33ECD7483B38}"/>
              </a:ext>
            </a:extLst>
          </p:cNvPr>
          <p:cNvPicPr>
            <a:picLocks noChangeAspect="1"/>
          </p:cNvPicPr>
          <p:nvPr userDrawn="1"/>
        </p:nvPicPr>
        <p:blipFill>
          <a:blip r:embed="rId2" r:link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40" y="3108960"/>
            <a:ext cx="12435840" cy="1488168"/>
          </a:xfrm>
        </p:spPr>
        <p:txBody>
          <a:bodyPr anchor="ctr">
            <a:noAutofit/>
          </a:bodyPr>
          <a:lstStyle>
            <a:lvl1pPr algn="l">
              <a:defRPr sz="6400" b="1" i="0" cap="none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372286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_Slide_SquidIn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6A74084-2156-C643-BCD7-AEC980321020}"/>
              </a:ext>
            </a:extLst>
          </p:cNvPr>
          <p:cNvPicPr>
            <a:picLocks noChangeAspect="1"/>
          </p:cNvPicPr>
          <p:nvPr userDrawn="1"/>
        </p:nvPicPr>
        <p:blipFill>
          <a:blip r:embed="rId2" r:link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40" y="3108960"/>
            <a:ext cx="12435840" cy="1488168"/>
          </a:xfrm>
        </p:spPr>
        <p:txBody>
          <a:bodyPr anchor="ctr">
            <a:noAutofit/>
          </a:bodyPr>
          <a:lstStyle>
            <a:lvl1pPr algn="l">
              <a:defRPr sz="6400" b="1" i="0" cap="none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635846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_Bulleted_Lis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40" y="183898"/>
            <a:ext cx="13511460" cy="87318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48640" y="1645920"/>
            <a:ext cx="13510260" cy="543115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/>
            </a:lvl1pPr>
            <a:lvl2pPr>
              <a:defRPr sz="2900"/>
            </a:lvl2pPr>
            <a:lvl3pPr>
              <a:defRPr sz="2600"/>
            </a:lvl3pPr>
            <a:lvl4pPr marL="2194560" indent="0">
              <a:buNone/>
              <a:defRPr sz="2600"/>
            </a:lvl4pPr>
            <a:lvl5pPr>
              <a:defRPr sz="2560"/>
            </a:lvl5pPr>
            <a:lvl6pPr>
              <a:defRPr sz="2880"/>
            </a:lvl6pPr>
            <a:lvl7pPr>
              <a:defRPr sz="2880"/>
            </a:lvl7pPr>
            <a:lvl8pPr>
              <a:defRPr sz="2880"/>
            </a:lvl8pPr>
            <a:lvl9pPr>
              <a:defRPr sz="288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8263965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Bulleted_Section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40" y="183898"/>
            <a:ext cx="13510260" cy="873186"/>
          </a:xfrm>
        </p:spPr>
        <p:txBody>
          <a:bodyPr>
            <a:normAutofit/>
          </a:bodyPr>
          <a:lstStyle>
            <a:lvl1pPr>
              <a:defRPr sz="380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E6C5D45-2516-944B-852E-9416AD28710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48639" y="1645920"/>
            <a:ext cx="6400800" cy="5089616"/>
          </a:xfrm>
          <a:prstGeom prst="rect">
            <a:avLst/>
          </a:prstGeom>
        </p:spPr>
        <p:txBody>
          <a:bodyPr/>
          <a:lstStyle>
            <a:lvl5pPr>
              <a:defRPr sz="19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0680DD99-A52C-8C44-9396-106AF36BB47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58100" y="1645920"/>
            <a:ext cx="6400800" cy="5089616"/>
          </a:xfrm>
          <a:prstGeom prst="rect">
            <a:avLst/>
          </a:prstGeom>
        </p:spPr>
        <p:txBody>
          <a:bodyPr/>
          <a:lstStyle>
            <a:lvl5pPr>
              <a:defRPr sz="19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335192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and_Imag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40" y="183898"/>
            <a:ext cx="13510260" cy="873186"/>
          </a:xfrm>
        </p:spPr>
        <p:txBody>
          <a:bodyPr>
            <a:normAutofit/>
          </a:bodyPr>
          <a:lstStyle>
            <a:lvl1pPr>
              <a:defRPr sz="3800" b="1" i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758B8829-AB11-E54F-AFFF-11D6AD397DE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658100" y="1645920"/>
            <a:ext cx="6400800" cy="5088346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305C376-814F-9B49-99E8-6F17D4026FA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8639" y="1645920"/>
            <a:ext cx="6400800" cy="5087619"/>
          </a:xfrm>
          <a:prstGeom prst="rect">
            <a:avLst/>
          </a:prstGeom>
        </p:spPr>
        <p:txBody>
          <a:bodyPr/>
          <a:lstStyle>
            <a:lvl1pPr marL="0" marR="0" indent="0" algn="l" defTabSz="73152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900" b="1">
                <a:latin typeface="+mn-lt"/>
              </a:defRPr>
            </a:lvl1pPr>
          </a:lstStyle>
          <a:p>
            <a:pPr marL="0" marR="0" lvl="0" indent="0" algn="l" defTabSz="73152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2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Regular" charset="0"/>
                <a:ea typeface="+mn-ea"/>
                <a:cs typeface="Amazon Ember Regular" charset="0"/>
              </a:rPr>
              <a:t>Lorem ipsum dolor sit </a:t>
            </a:r>
            <a:r>
              <a:rPr kumimoji="0" lang="en-US" sz="192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Regular" charset="0"/>
                <a:ea typeface="+mn-ea"/>
                <a:cs typeface="Amazon Ember Regular" charset="0"/>
              </a:rPr>
              <a:t>amet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Regular" charset="0"/>
                <a:ea typeface="+mn-ea"/>
                <a:cs typeface="Amazon Ember Regular" charset="0"/>
              </a:rPr>
              <a:t>, </a:t>
            </a:r>
            <a:r>
              <a:rPr kumimoji="0" lang="en-US" sz="192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consectetuer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92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adipiscing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92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elit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, </a:t>
            </a:r>
            <a:r>
              <a:rPr kumimoji="0" lang="en-US" sz="192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sed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92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diam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92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nonummy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92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nibh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92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euismod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92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tincidunt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92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ut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92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laoreet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dolore magna </a:t>
            </a:r>
            <a:r>
              <a:rPr kumimoji="0" lang="en-US" sz="192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aliquam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92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erat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92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volutpat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. </a:t>
            </a:r>
          </a:p>
          <a:p>
            <a:pPr marL="0" marR="0" lvl="0" indent="0" algn="l" defTabSz="73152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mazon Ember Regular" charset="0"/>
              <a:ea typeface="+mn-ea"/>
              <a:cs typeface="Amazon Ember Regular" charset="0"/>
            </a:endParaRPr>
          </a:p>
          <a:p>
            <a:pPr marL="0" marR="0" lvl="0" indent="0" algn="l" defTabSz="73152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2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Regular" charset="0"/>
                <a:ea typeface="+mn-ea"/>
                <a:cs typeface="Amazon Ember Regular" charset="0"/>
              </a:rPr>
              <a:t>Lorem ipsum dolor sit </a:t>
            </a:r>
            <a:r>
              <a:rPr kumimoji="0" lang="en-US" sz="192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Regular" charset="0"/>
                <a:ea typeface="+mn-ea"/>
                <a:cs typeface="Amazon Ember Regular" charset="0"/>
              </a:rPr>
              <a:t>amet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Regular" charset="0"/>
                <a:ea typeface="+mn-ea"/>
                <a:cs typeface="Amazon Ember Regular" charset="0"/>
              </a:rPr>
              <a:t>, </a:t>
            </a:r>
            <a:r>
              <a:rPr kumimoji="0" lang="en-US" sz="192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consectetuer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92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adipiscing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92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elit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, </a:t>
            </a:r>
            <a:r>
              <a:rPr kumimoji="0" lang="en-US" sz="192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sed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92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diam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92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nonummy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92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nibh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92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euismod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92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tincidunt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92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ut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92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laoreet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dolore magna </a:t>
            </a:r>
            <a:r>
              <a:rPr kumimoji="0" lang="en-US" sz="192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aliquam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92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erat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92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volutpat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. </a:t>
            </a:r>
          </a:p>
          <a:p>
            <a:pPr marL="0" marR="0" lvl="0" indent="0" algn="l" defTabSz="73152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mazon Ember Regular" charset="0"/>
              <a:ea typeface="+mn-ea"/>
              <a:cs typeface="Amazon Ember Regular" charset="0"/>
            </a:endParaRPr>
          </a:p>
          <a:p>
            <a:pPr marL="0" marR="0" lvl="0" indent="0" algn="l" defTabSz="73152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2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Regular" charset="0"/>
                <a:ea typeface="+mn-ea"/>
                <a:cs typeface="Amazon Ember Regular" charset="0"/>
              </a:rPr>
              <a:t>Lorem ipsum dolor sit </a:t>
            </a:r>
            <a:r>
              <a:rPr kumimoji="0" lang="en-US" sz="192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Regular" charset="0"/>
                <a:ea typeface="+mn-ea"/>
                <a:cs typeface="Amazon Ember Regular" charset="0"/>
              </a:rPr>
              <a:t>amet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Regular" charset="0"/>
                <a:ea typeface="+mn-ea"/>
                <a:cs typeface="Amazon Ember Regular" charset="0"/>
              </a:rPr>
              <a:t>, </a:t>
            </a:r>
            <a:r>
              <a:rPr kumimoji="0" lang="en-US" sz="192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consectetuer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92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adipiscing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92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elit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, </a:t>
            </a:r>
            <a:r>
              <a:rPr kumimoji="0" lang="en-US" sz="192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sed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92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diam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92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nonummy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92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nibh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92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euismod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92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tincidunt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92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ut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92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laoreet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dolore magna </a:t>
            </a:r>
            <a:r>
              <a:rPr kumimoji="0" lang="en-US" sz="192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aliquam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92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erat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92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volutpat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. </a:t>
            </a:r>
          </a:p>
          <a:p>
            <a:pPr marL="0" marR="0" lvl="0" indent="0" algn="l" defTabSz="73152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mazon Ember Regular" charset="0"/>
              <a:ea typeface="+mn-ea"/>
              <a:cs typeface="Amazon Ember 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17501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48639" y="183898"/>
            <a:ext cx="13514832" cy="13716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8639" y="1645920"/>
            <a:ext cx="13514832" cy="56862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538863" y="7683901"/>
            <a:ext cx="7115490" cy="1723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7315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20" b="0" i="0" dirty="0">
                <a:solidFill>
                  <a:schemeClr val="tx1">
                    <a:lumMod val="5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© 2021, Amazon Web Services, Inc. or its Affiliates. 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8"/>
          <a:srcRect/>
          <a:stretch/>
        </p:blipFill>
        <p:spPr>
          <a:xfrm>
            <a:off x="13349613" y="7531058"/>
            <a:ext cx="709192" cy="424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177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1" r:id="rId1"/>
    <p:sldLayoutId id="2147483696" r:id="rId2"/>
    <p:sldLayoutId id="2147483677" r:id="rId3"/>
    <p:sldLayoutId id="2147483700" r:id="rId4"/>
    <p:sldLayoutId id="2147483713" r:id="rId5"/>
    <p:sldLayoutId id="2147483697" r:id="rId6"/>
    <p:sldLayoutId id="2147483689" r:id="rId7"/>
    <p:sldLayoutId id="2147483678" r:id="rId8"/>
    <p:sldLayoutId id="2147483707" r:id="rId9"/>
    <p:sldLayoutId id="2147483679" r:id="rId10"/>
    <p:sldLayoutId id="2147483703" r:id="rId11"/>
    <p:sldLayoutId id="2147483704" r:id="rId12"/>
    <p:sldLayoutId id="2147483705" r:id="rId13"/>
    <p:sldLayoutId id="2147483690" r:id="rId14"/>
    <p:sldLayoutId id="2147483691" r:id="rId15"/>
    <p:sldLayoutId id="2147483692" r:id="rId16"/>
    <p:sldLayoutId id="2147483702" r:id="rId17"/>
    <p:sldLayoutId id="2147483680" r:id="rId18"/>
    <p:sldLayoutId id="2147483701" r:id="rId19"/>
    <p:sldLayoutId id="2147483712" r:id="rId20"/>
    <p:sldLayoutId id="2147483714" r:id="rId21"/>
    <p:sldLayoutId id="2147483706" r:id="rId22"/>
    <p:sldLayoutId id="2147483709" r:id="rId23"/>
    <p:sldLayoutId id="2147483710" r:id="rId24"/>
    <p:sldLayoutId id="2147483715" r:id="rId25"/>
    <p:sldLayoutId id="2147483717" r:id="rId26"/>
  </p:sldLayoutIdLst>
  <p:txStyles>
    <p:titleStyle>
      <a:lvl1pPr algn="l" defTabSz="731520" rtl="0" eaLnBrk="1" latinLnBrk="0" hangingPunct="1">
        <a:spcBef>
          <a:spcPct val="0"/>
        </a:spcBef>
        <a:buNone/>
        <a:defRPr sz="3800" b="1" i="0" kern="1200">
          <a:solidFill>
            <a:schemeClr val="tx1"/>
          </a:solidFill>
          <a:latin typeface="Amazon Ember" panose="020B0603020204020204" pitchFamily="34" charset="0"/>
          <a:ea typeface="Amazon Ember" panose="020B0603020204020204" pitchFamily="34" charset="0"/>
          <a:cs typeface="Amazon Ember" panose="020B0603020204020204" pitchFamily="34" charset="0"/>
        </a:defRPr>
      </a:lvl1pPr>
    </p:titleStyle>
    <p:bodyStyle>
      <a:lvl1pPr marL="0" indent="0" algn="l" defTabSz="731520" rtl="0" eaLnBrk="1" latinLnBrk="0" hangingPunct="1">
        <a:spcBef>
          <a:spcPct val="20000"/>
        </a:spcBef>
        <a:buFontTx/>
        <a:buNone/>
        <a:defRPr sz="2900" b="0" i="0" kern="1200">
          <a:solidFill>
            <a:schemeClr val="tx1"/>
          </a:solidFill>
          <a:latin typeface="Amazon Ember Regular" charset="0"/>
          <a:ea typeface="+mn-ea"/>
          <a:cs typeface="Amazon Ember Regular" charset="0"/>
        </a:defRPr>
      </a:lvl1pPr>
      <a:lvl2pPr marL="1188720" indent="-457200" algn="l" defTabSz="731520" rtl="0" eaLnBrk="1" latinLnBrk="0" hangingPunct="1">
        <a:spcBef>
          <a:spcPct val="20000"/>
        </a:spcBef>
        <a:buFont typeface="Arial"/>
        <a:buChar char="•"/>
        <a:defRPr sz="2900" b="0" i="0" kern="1200">
          <a:solidFill>
            <a:schemeClr val="tx1"/>
          </a:solidFill>
          <a:latin typeface="Amazon Ember Regular" charset="0"/>
          <a:ea typeface="+mn-ea"/>
          <a:cs typeface="Amazon Ember Regular" charset="0"/>
        </a:defRPr>
      </a:lvl2pPr>
      <a:lvl3pPr marL="1828800" indent="-365760" algn="l" defTabSz="731520" rtl="0" eaLnBrk="1" latinLnBrk="0" hangingPunct="1">
        <a:spcBef>
          <a:spcPct val="20000"/>
        </a:spcBef>
        <a:buFont typeface="Arial"/>
        <a:buChar char="•"/>
        <a:defRPr sz="2600" b="0" i="0" kern="1200">
          <a:solidFill>
            <a:schemeClr val="tx1"/>
          </a:solidFill>
          <a:latin typeface="Amazon Ember Regular" charset="0"/>
          <a:ea typeface="+mn-ea"/>
          <a:cs typeface="Amazon Ember Regular" charset="0"/>
        </a:defRPr>
      </a:lvl3pPr>
      <a:lvl4pPr marL="2560320" indent="-365760" algn="l" defTabSz="731520" rtl="0" eaLnBrk="1" latinLnBrk="0" hangingPunct="1">
        <a:spcBef>
          <a:spcPct val="20000"/>
        </a:spcBef>
        <a:buFont typeface="Arial"/>
        <a:buChar char="–"/>
        <a:defRPr sz="2200" b="0" i="0" kern="1200">
          <a:solidFill>
            <a:schemeClr val="tx1"/>
          </a:solidFill>
          <a:latin typeface="Amazon Ember Regular" charset="0"/>
          <a:ea typeface="+mn-ea"/>
          <a:cs typeface="Amazon Ember Regular" charset="0"/>
        </a:defRPr>
      </a:lvl4pPr>
      <a:lvl5pPr marL="3291840" indent="-365760" algn="l" defTabSz="731520" rtl="0" eaLnBrk="1" latinLnBrk="0" hangingPunct="1">
        <a:spcBef>
          <a:spcPct val="20000"/>
        </a:spcBef>
        <a:buFont typeface="Arial"/>
        <a:buChar char="»"/>
        <a:defRPr sz="1900" b="0" i="0" kern="1200">
          <a:solidFill>
            <a:schemeClr val="tx1"/>
          </a:solidFill>
          <a:latin typeface="Amazon Ember Regular" charset="0"/>
          <a:ea typeface="+mn-ea"/>
          <a:cs typeface="Amazon Ember Regular" charset="0"/>
        </a:defRPr>
      </a:lvl5pPr>
      <a:lvl6pPr marL="4023360" indent="-365760" algn="l" defTabSz="73152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754880" indent="-365760" algn="l" defTabSz="73152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486400" indent="-365760" algn="l" defTabSz="73152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217920" indent="-365760" algn="l" defTabSz="73152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31520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1pPr>
      <a:lvl2pPr marL="731520" algn="l" defTabSz="731520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463040" algn="l" defTabSz="731520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3pPr>
      <a:lvl4pPr marL="2194560" algn="l" defTabSz="731520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4pPr>
      <a:lvl5pPr marL="2926080" algn="l" defTabSz="731520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5pPr>
      <a:lvl6pPr marL="3657600" algn="l" defTabSz="731520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6pPr>
      <a:lvl7pPr marL="4389120" algn="l" defTabSz="731520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7pPr>
      <a:lvl8pPr marL="5120640" algn="l" defTabSz="731520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8pPr>
      <a:lvl9pPr marL="5852160" algn="l" defTabSz="731520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36" userDrawn="1">
          <p15:clr>
            <a:srgbClr val="F26B43"/>
          </p15:clr>
        </p15:guide>
        <p15:guide id="2" pos="8856" userDrawn="1">
          <p15:clr>
            <a:srgbClr val="F26B43"/>
          </p15:clr>
        </p15:guide>
        <p15:guide id="3" orient="horz" pos="103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hyperlink" Target="https://aws.amazon.com/es/compliance/data-center/perimeter-layer" TargetMode="External"/><Relationship Id="rId5" Type="http://schemas.openxmlformats.org/officeDocument/2006/relationships/image" Target="../media/image25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es/compliance/data-center/perimeter-layer" TargetMode="External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hyperlink" Target="https://aws.amazon.com/es/compliance/data-center/data-layer" TargetMode="External"/><Relationship Id="rId5" Type="http://schemas.openxmlformats.org/officeDocument/2006/relationships/image" Target="../media/image30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es/compliance/data-center/data-layer" TargetMode="External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tiff"/><Relationship Id="rId13" Type="http://schemas.openxmlformats.org/officeDocument/2006/relationships/image" Target="../media/image46.png"/><Relationship Id="rId3" Type="http://schemas.openxmlformats.org/officeDocument/2006/relationships/image" Target="../media/image36.png"/><Relationship Id="rId7" Type="http://schemas.openxmlformats.org/officeDocument/2006/relationships/image" Target="../media/image40.tiff"/><Relationship Id="rId12" Type="http://schemas.openxmlformats.org/officeDocument/2006/relationships/image" Target="../media/image4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39.tiff"/><Relationship Id="rId11" Type="http://schemas.openxmlformats.org/officeDocument/2006/relationships/image" Target="../media/image44.png"/><Relationship Id="rId5" Type="http://schemas.openxmlformats.org/officeDocument/2006/relationships/image" Target="../media/image38.tiff"/><Relationship Id="rId10" Type="http://schemas.openxmlformats.org/officeDocument/2006/relationships/image" Target="../media/image43.tiff"/><Relationship Id="rId4" Type="http://schemas.openxmlformats.org/officeDocument/2006/relationships/image" Target="../media/image37.tiff"/><Relationship Id="rId9" Type="http://schemas.openxmlformats.org/officeDocument/2006/relationships/image" Target="../media/image42.tiff"/><Relationship Id="rId14" Type="http://schemas.openxmlformats.org/officeDocument/2006/relationships/image" Target="../media/image47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59.png"/><Relationship Id="rId5" Type="http://schemas.openxmlformats.org/officeDocument/2006/relationships/image" Target="../media/image58.svg"/><Relationship Id="rId4" Type="http://schemas.openxmlformats.org/officeDocument/2006/relationships/image" Target="../media/image57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svg"/><Relationship Id="rId13" Type="http://schemas.openxmlformats.org/officeDocument/2006/relationships/image" Target="../media/image70.png"/><Relationship Id="rId18" Type="http://schemas.openxmlformats.org/officeDocument/2006/relationships/image" Target="../media/image75.sv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12" Type="http://schemas.openxmlformats.org/officeDocument/2006/relationships/image" Target="../media/image69.svg"/><Relationship Id="rId17" Type="http://schemas.openxmlformats.org/officeDocument/2006/relationships/image" Target="../media/image74.png"/><Relationship Id="rId2" Type="http://schemas.openxmlformats.org/officeDocument/2006/relationships/notesSlide" Target="../notesSlides/notesSlide21.xml"/><Relationship Id="rId16" Type="http://schemas.openxmlformats.org/officeDocument/2006/relationships/image" Target="../media/image73.sv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63.png"/><Relationship Id="rId11" Type="http://schemas.openxmlformats.org/officeDocument/2006/relationships/image" Target="../media/image68.png"/><Relationship Id="rId5" Type="http://schemas.openxmlformats.org/officeDocument/2006/relationships/image" Target="../media/image62.svg"/><Relationship Id="rId15" Type="http://schemas.openxmlformats.org/officeDocument/2006/relationships/image" Target="../media/image72.png"/><Relationship Id="rId10" Type="http://schemas.openxmlformats.org/officeDocument/2006/relationships/image" Target="../media/image67.svg"/><Relationship Id="rId4" Type="http://schemas.openxmlformats.org/officeDocument/2006/relationships/image" Target="../media/image61.png"/><Relationship Id="rId9" Type="http://schemas.openxmlformats.org/officeDocument/2006/relationships/image" Target="../media/image66.png"/><Relationship Id="rId14" Type="http://schemas.openxmlformats.org/officeDocument/2006/relationships/image" Target="../media/image71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png"/><Relationship Id="rId4" Type="http://schemas.openxmlformats.org/officeDocument/2006/relationships/image" Target="../media/image62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76.png"/><Relationship Id="rId4" Type="http://schemas.openxmlformats.org/officeDocument/2006/relationships/image" Target="../media/image62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.png"/><Relationship Id="rId4" Type="http://schemas.openxmlformats.org/officeDocument/2006/relationships/image" Target="../media/image82.sv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7" Type="http://schemas.openxmlformats.org/officeDocument/2006/relationships/image" Target="../media/image9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image" Target="../media/image93.png"/><Relationship Id="rId7" Type="http://schemas.openxmlformats.org/officeDocument/2006/relationships/image" Target="../media/image9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5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7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EB6A515-CE08-5146-8E7D-131F486B04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48641" y="2298358"/>
            <a:ext cx="9666530" cy="1946068"/>
          </a:xfrm>
        </p:spPr>
        <p:txBody>
          <a:bodyPr/>
          <a:lstStyle/>
          <a:p>
            <a:r>
              <a:rPr lang="es-ES_tradnl" noProof="0" dirty="0"/>
              <a:t>Mitos de la seguridad en la nube </a:t>
            </a:r>
            <a:r>
              <a:rPr lang="es-ES_tradnl" noProof="0" dirty="0">
                <a:solidFill>
                  <a:srgbClr val="EC912D"/>
                </a:solidFill>
              </a:rPr>
              <a:t>¡eliminados!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EDFDF922-3E4C-E34B-98A6-3B75F3C2904A}"/>
              </a:ext>
            </a:extLst>
          </p:cNvPr>
          <p:cNvSpPr txBox="1">
            <a:spLocks/>
          </p:cNvSpPr>
          <p:nvPr/>
        </p:nvSpPr>
        <p:spPr>
          <a:xfrm>
            <a:off x="450939" y="5395602"/>
            <a:ext cx="8537975" cy="1954061"/>
          </a:xfrm>
          <a:prstGeom prst="rect">
            <a:avLst/>
          </a:prstGeom>
        </p:spPr>
        <p:txBody>
          <a:bodyPr vert="horz" lIns="109728" tIns="54864" rIns="109728" bIns="54864" rtlCol="0">
            <a:normAutofit/>
          </a:bodyPr>
          <a:lstStyle>
            <a:lvl1pPr marL="0" indent="0" algn="l" defTabSz="609585" rtl="0" eaLnBrk="1" latinLnBrk="0" hangingPunct="1">
              <a:spcBef>
                <a:spcPct val="20000"/>
              </a:spcBef>
              <a:buFontTx/>
              <a:buNone/>
              <a:defRPr sz="1600" b="0" i="0" kern="1200" baseline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  <a:lvl2pPr marL="990575" indent="-380990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2pPr>
            <a:lvl3pPr marL="1523962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40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3pPr>
            <a:lvl4pPr marL="2133547" indent="-304792" algn="l" defTabSz="609585" rtl="0" eaLnBrk="1" latinLnBrk="0" hangingPunct="1">
              <a:spcBef>
                <a:spcPct val="20000"/>
              </a:spcBef>
              <a:buFont typeface="Arial"/>
              <a:buChar char="–"/>
              <a:defRPr sz="2133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4pPr>
            <a:lvl5pPr marL="2743131" indent="-304792" algn="l" defTabSz="609585" rtl="0" eaLnBrk="1" latinLnBrk="0" hangingPunct="1">
              <a:spcBef>
                <a:spcPct val="20000"/>
              </a:spcBef>
              <a:buFont typeface="Arial"/>
              <a:buChar char="»"/>
              <a:defRPr sz="2133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320" dirty="0">
                <a:solidFill>
                  <a:schemeClr val="tx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Dario Goldfarb</a:t>
            </a:r>
          </a:p>
          <a:p>
            <a:r>
              <a:rPr lang="en-US" sz="2880" dirty="0">
                <a:solidFill>
                  <a:schemeClr val="tx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Security Architect, Amazon Web Services, LATAM</a:t>
            </a:r>
          </a:p>
          <a:p>
            <a:r>
              <a:rPr lang="en-US" sz="2400" dirty="0">
                <a:solidFill>
                  <a:schemeClr val="tx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goldfarb@amazon.com</a:t>
            </a:r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7A4D12E5-0ABD-C343-A513-7B0DF2168F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98526" y="6477566"/>
            <a:ext cx="1434397" cy="1434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>
            <a:extLst>
              <a:ext uri="{FF2B5EF4-FFF2-40B4-BE49-F238E27FC236}">
                <a16:creationId xmlns:a16="http://schemas.microsoft.com/office/drawing/2014/main" id="{0C96893A-6342-164E-BAC5-A9A67B67C2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5457" y="6578292"/>
            <a:ext cx="1232944" cy="1232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50050A7-6D09-BE4E-98C6-E3E2C67CF4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18901" y="6477565"/>
            <a:ext cx="1434398" cy="1434398"/>
          </a:xfrm>
          <a:prstGeom prst="rect">
            <a:avLst/>
          </a:prstGeom>
        </p:spPr>
      </p:pic>
      <p:pic>
        <p:nvPicPr>
          <p:cNvPr id="19" name="Picture 2">
            <a:extLst>
              <a:ext uri="{FF2B5EF4-FFF2-40B4-BE49-F238E27FC236}">
                <a16:creationId xmlns:a16="http://schemas.microsoft.com/office/drawing/2014/main" id="{191E260E-92FD-A54C-9729-40C21C25B0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08713" y="6477565"/>
            <a:ext cx="1434399" cy="1434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58210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335BAB2-A841-9043-A911-58A8AF4EDE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1320800"/>
            <a:ext cx="12435840" cy="3145704"/>
          </a:xfrm>
        </p:spPr>
        <p:txBody>
          <a:bodyPr/>
          <a:lstStyle/>
          <a:p>
            <a:r>
              <a:rPr lang="es-ES_tradnl" dirty="0"/>
              <a:t>Seguridad de la nube</a:t>
            </a:r>
            <a:br>
              <a:rPr lang="es-ES_tradnl" dirty="0"/>
            </a:br>
            <a:r>
              <a:rPr lang="es-ES_tradnl" sz="3200" dirty="0"/>
              <a:t>¿Cómo AWS hace su parte?</a:t>
            </a:r>
            <a:endParaRPr lang="es-ES_tradnl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1E93F9-E03F-BA45-8CD5-211A5B41D4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" y="4631935"/>
            <a:ext cx="7987858" cy="2728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264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4BEA2C-F2D0-FE40-86A3-B67090AE0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Protección del perímetro</a:t>
            </a:r>
          </a:p>
        </p:txBody>
      </p:sp>
      <p:pic>
        <p:nvPicPr>
          <p:cNvPr id="3" name="AWS data center virtual tour - Perimeter Protection" descr="AWS data center virtual tour - Perimeter Protection">
            <a:hlinkClick r:id="" action="ppaction://media"/>
            <a:extLst>
              <a:ext uri="{FF2B5EF4-FFF2-40B4-BE49-F238E27FC236}">
                <a16:creationId xmlns:a16="http://schemas.microsoft.com/office/drawing/2014/main" id="{E179609C-B89E-6F4C-B071-480BC3FE063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32388" y="1088021"/>
            <a:ext cx="11503742" cy="647577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2888AE7-A9E7-5E4C-B229-DAFBC43ACCE0}"/>
              </a:ext>
            </a:extLst>
          </p:cNvPr>
          <p:cNvSpPr/>
          <p:nvPr/>
        </p:nvSpPr>
        <p:spPr>
          <a:xfrm>
            <a:off x="4107710" y="7630790"/>
            <a:ext cx="84371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ES_tradnl" sz="1800" dirty="0">
                <a:hlinkClick r:id="rId6"/>
              </a:rPr>
              <a:t>https://aws.amazon.com/es/compliance/data-center/perimeter-layer</a:t>
            </a:r>
            <a:endParaRPr lang="es-ES_tradnl" sz="1800" dirty="0"/>
          </a:p>
        </p:txBody>
      </p:sp>
    </p:spTree>
    <p:extLst>
      <p:ext uri="{BB962C8B-B14F-4D97-AF65-F5344CB8AC3E}">
        <p14:creationId xmlns:p14="http://schemas.microsoft.com/office/powerpoint/2010/main" val="1269734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89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4BEA2C-F2D0-FE40-86A3-B67090AE0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Protección del perímetro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2888AE7-A9E7-5E4C-B229-DAFBC43ACCE0}"/>
              </a:ext>
            </a:extLst>
          </p:cNvPr>
          <p:cNvSpPr/>
          <p:nvPr/>
        </p:nvSpPr>
        <p:spPr>
          <a:xfrm>
            <a:off x="4107710" y="7630790"/>
            <a:ext cx="84371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ES_tradnl" sz="1800" dirty="0">
                <a:hlinkClick r:id="rId3"/>
              </a:rPr>
              <a:t>https://aws.amazon.com/es/compliance/data-center/perimeter-layer</a:t>
            </a:r>
            <a:endParaRPr lang="es-ES_tradnl"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4D22E4-D403-F34F-8CA3-BD46481F9C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930" y="1042944"/>
            <a:ext cx="5613400" cy="3136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751E982-28DD-2E47-8B4D-F86E45D82D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20374" y="1065483"/>
            <a:ext cx="5524500" cy="31369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5E6EFB0-AE64-244E-9559-8BB4FADD3C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8639" y="4506589"/>
            <a:ext cx="5575300" cy="3124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F3DB010-4B41-E04C-BE24-2000D4D826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20374" y="4506590"/>
            <a:ext cx="5524500" cy="311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8380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4BEA2C-F2D0-FE40-86A3-B67090AE0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Protección del acceso a las salas del </a:t>
            </a:r>
            <a:r>
              <a:rPr lang="es-ES_tradnl" dirty="0" err="1"/>
              <a:t>datacenter</a:t>
            </a:r>
            <a:endParaRPr lang="es-ES_tradnl" dirty="0"/>
          </a:p>
        </p:txBody>
      </p:sp>
      <p:pic>
        <p:nvPicPr>
          <p:cNvPr id="4" name="AWS data center virtual tour - Datacenter Access" descr="AWS data center virtual tour - Datacenter Access">
            <a:hlinkClick r:id="" action="ppaction://media"/>
            <a:extLst>
              <a:ext uri="{FF2B5EF4-FFF2-40B4-BE49-F238E27FC236}">
                <a16:creationId xmlns:a16="http://schemas.microsoft.com/office/drawing/2014/main" id="{9FAA49A4-457A-E341-86D7-56B3012B141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32388" y="1088021"/>
            <a:ext cx="11512487" cy="647577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7AFA697-DE53-9443-B912-99CB38AB9CA2}"/>
              </a:ext>
            </a:extLst>
          </p:cNvPr>
          <p:cNvSpPr/>
          <p:nvPr/>
        </p:nvSpPr>
        <p:spPr>
          <a:xfrm>
            <a:off x="4107710" y="7630790"/>
            <a:ext cx="843716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ES_tradnl" sz="1800" dirty="0">
                <a:hlinkClick r:id="rId6"/>
              </a:rPr>
              <a:t>https://aws.amazon.com/es/compliance/data-center/data-layer</a:t>
            </a:r>
            <a:endParaRPr lang="es-ES_tradnl" sz="1800" dirty="0"/>
          </a:p>
          <a:p>
            <a:pPr algn="r"/>
            <a:endParaRPr lang="es-ES_tradnl" sz="1800" dirty="0"/>
          </a:p>
        </p:txBody>
      </p:sp>
    </p:spTree>
    <p:extLst>
      <p:ext uri="{BB962C8B-B14F-4D97-AF65-F5344CB8AC3E}">
        <p14:creationId xmlns:p14="http://schemas.microsoft.com/office/powerpoint/2010/main" val="3073902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12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4BEA2C-F2D0-FE40-86A3-B67090AE0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Protección del acceso a las salas del </a:t>
            </a:r>
            <a:r>
              <a:rPr lang="es-ES_tradnl" dirty="0" err="1"/>
              <a:t>datacenter</a:t>
            </a:r>
            <a:endParaRPr lang="es-ES_tradnl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AFA697-DE53-9443-B912-99CB38AB9CA2}"/>
              </a:ext>
            </a:extLst>
          </p:cNvPr>
          <p:cNvSpPr/>
          <p:nvPr/>
        </p:nvSpPr>
        <p:spPr>
          <a:xfrm>
            <a:off x="4107710" y="7630790"/>
            <a:ext cx="843716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ES_tradnl" sz="1800" dirty="0">
                <a:hlinkClick r:id="rId3"/>
              </a:rPr>
              <a:t>https://aws.amazon.com/es/compliance/data-center/data-layer</a:t>
            </a:r>
            <a:endParaRPr lang="es-ES_tradnl" sz="1800" dirty="0"/>
          </a:p>
          <a:p>
            <a:pPr algn="r"/>
            <a:endParaRPr lang="es-ES_tradnl" sz="1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94DDBF-2E7D-1344-A9A9-382B4176C0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6291" y="1088020"/>
            <a:ext cx="5562600" cy="3111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0B34C31-54AA-C946-AD63-BBF51F5479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0859" y="1066320"/>
            <a:ext cx="5473700" cy="3098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555C3C3-BF92-C244-94C8-DAA567AE4C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7359" y="4378306"/>
            <a:ext cx="5600700" cy="30607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8BF7E6A-F71C-B24C-8FFE-8EDD44109F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38992" y="4333856"/>
            <a:ext cx="5549900" cy="314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6753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6BF0ED-42D9-CD40-B363-4860D5DBA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Ejemplo de políticas de seguridad de datos en AWS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4E300F-C779-E841-B474-7597D437D7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786" t="5116" r="2834" b="6453"/>
          <a:stretch/>
        </p:blipFill>
        <p:spPr>
          <a:xfrm>
            <a:off x="7053943" y="1920240"/>
            <a:ext cx="5826034" cy="43238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967567F-452D-3F4C-A48E-E53ACD99F9E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30" t="2712" r="72033" b="4583"/>
          <a:stretch/>
        </p:blipFill>
        <p:spPr>
          <a:xfrm>
            <a:off x="1502230" y="1802675"/>
            <a:ext cx="3213462" cy="4532812"/>
          </a:xfrm>
          <a:prstGeom prst="rect">
            <a:avLst/>
          </a:prstGeom>
        </p:spPr>
      </p:pic>
      <p:sp>
        <p:nvSpPr>
          <p:cNvPr id="6" name="Right Arrow 5">
            <a:extLst>
              <a:ext uri="{FF2B5EF4-FFF2-40B4-BE49-F238E27FC236}">
                <a16:creationId xmlns:a16="http://schemas.microsoft.com/office/drawing/2014/main" id="{843D4630-3BAF-B54A-BBED-1284ACB693D4}"/>
              </a:ext>
            </a:extLst>
          </p:cNvPr>
          <p:cNvSpPr/>
          <p:nvPr/>
        </p:nvSpPr>
        <p:spPr>
          <a:xfrm>
            <a:off x="5238207" y="3749040"/>
            <a:ext cx="1410788" cy="1005840"/>
          </a:xfrm>
          <a:prstGeom prst="right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F3BCF0-326F-8749-A7C9-4E68423E70E9}"/>
              </a:ext>
            </a:extLst>
          </p:cNvPr>
          <p:cNvSpPr txBox="1"/>
          <p:nvPr/>
        </p:nvSpPr>
        <p:spPr>
          <a:xfrm>
            <a:off x="1502230" y="6727372"/>
            <a:ext cx="11260182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ES_tradnl" sz="29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Dispositivos de almacenamiento son destruidos EN el </a:t>
            </a:r>
            <a:r>
              <a:rPr lang="es-ES_tradnl" sz="2900" dirty="0" err="1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datacenter</a:t>
            </a:r>
            <a:r>
              <a:rPr lang="es-ES_tradnl" sz="29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previo a ser </a:t>
            </a:r>
            <a:r>
              <a:rPr lang="es-ES_tradnl" sz="2900" dirty="0" err="1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decomisionados</a:t>
            </a:r>
            <a:r>
              <a:rPr lang="es-ES_tradnl" sz="29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966168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7D838E4-BD93-3F41-894D-C133848F2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>
                <a:solidFill>
                  <a:schemeClr val="tx1"/>
                </a:solidFill>
              </a:rPr>
              <a:t>AWS Realiza su parte del modelo eficientemente con automatizaciones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DD84FA9-8077-2041-A47C-2F55210A91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48640" y="2071869"/>
            <a:ext cx="13510260" cy="5005207"/>
          </a:xfrm>
        </p:spPr>
        <p:txBody>
          <a:bodyPr/>
          <a:lstStyle/>
          <a:p>
            <a:pPr marL="457182" indent="-457182">
              <a:buFont typeface="Arial" panose="020B0604020202020204" pitchFamily="34" charset="0"/>
              <a:buChar char="•"/>
            </a:pPr>
            <a:r>
              <a:rPr lang="es-ES_tradnl" dirty="0"/>
              <a:t>Pipelines de despliegue continuo</a:t>
            </a:r>
          </a:p>
          <a:p>
            <a:pPr marL="457182" indent="-457182">
              <a:buFont typeface="Arial" panose="020B0604020202020204" pitchFamily="34" charset="0"/>
              <a:buChar char="•"/>
            </a:pPr>
            <a:r>
              <a:rPr lang="es-ES_tradnl" dirty="0"/>
              <a:t>Despliegue de parches</a:t>
            </a:r>
          </a:p>
          <a:p>
            <a:pPr marL="457182" indent="-457182">
              <a:buFont typeface="Arial" panose="020B0604020202020204" pitchFamily="34" charset="0"/>
              <a:buChar char="•"/>
            </a:pPr>
            <a:r>
              <a:rPr lang="es-ES_tradnl" dirty="0"/>
              <a:t>Procesos probados a escala</a:t>
            </a:r>
          </a:p>
          <a:p>
            <a:pPr marL="457182" indent="-457182">
              <a:buFont typeface="Arial" panose="020B0604020202020204" pitchFamily="34" charset="0"/>
              <a:buChar char="•"/>
            </a:pPr>
            <a:r>
              <a:rPr lang="es-ES_tradnl" dirty="0"/>
              <a:t>Mínima intervención humana enfocada en la supervisión de los procesos automatizados</a:t>
            </a:r>
          </a:p>
          <a:p>
            <a:pPr marL="457182" indent="-457182">
              <a:buFont typeface="Arial" panose="020B0604020202020204" pitchFamily="34" charset="0"/>
              <a:buChar char="•"/>
            </a:pPr>
            <a:r>
              <a:rPr lang="es-ES_tradnl" dirty="0"/>
              <a:t>Los mas altos niveles en </a:t>
            </a:r>
            <a:r>
              <a:rPr lang="es-ES_tradnl" dirty="0" err="1"/>
              <a:t>hardening</a:t>
            </a:r>
            <a:r>
              <a:rPr lang="es-ES_tradnl" dirty="0"/>
              <a:t> </a:t>
            </a:r>
          </a:p>
          <a:p>
            <a:pPr marL="457182" indent="-457182">
              <a:buFont typeface="Arial" panose="020B0604020202020204" pitchFamily="34" charset="0"/>
              <a:buChar char="•"/>
            </a:pPr>
            <a:r>
              <a:rPr lang="es-ES_tradnl" dirty="0"/>
              <a:t>Auditoría</a:t>
            </a:r>
          </a:p>
        </p:txBody>
      </p:sp>
      <p:sp>
        <p:nvSpPr>
          <p:cNvPr id="2" name="Round Diagonal Corner Rectangle 1">
            <a:extLst>
              <a:ext uri="{FF2B5EF4-FFF2-40B4-BE49-F238E27FC236}">
                <a16:creationId xmlns:a16="http://schemas.microsoft.com/office/drawing/2014/main" id="{8BBAFC57-F801-164E-93D5-E3A397583097}"/>
              </a:ext>
            </a:extLst>
          </p:cNvPr>
          <p:cNvSpPr/>
          <p:nvPr/>
        </p:nvSpPr>
        <p:spPr>
          <a:xfrm>
            <a:off x="753445" y="6347557"/>
            <a:ext cx="13123513" cy="1079231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La inversión en seguridad de AWS es mucho más grande que lo que la mayoría de los clientes pueden hacer individualmente</a:t>
            </a:r>
          </a:p>
        </p:txBody>
      </p:sp>
    </p:spTree>
    <p:extLst>
      <p:ext uri="{BB962C8B-B14F-4D97-AF65-F5344CB8AC3E}">
        <p14:creationId xmlns:p14="http://schemas.microsoft.com/office/powerpoint/2010/main" val="25299363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3CA4A-E87A-434D-9BEF-102EAE91BA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157655"/>
            <a:ext cx="11701167" cy="5927835"/>
          </a:xfrm>
        </p:spPr>
        <p:txBody>
          <a:bodyPr anchor="t"/>
          <a:lstStyle/>
          <a:p>
            <a:r>
              <a:rPr lang="es-ES_tradnl" noProof="0" dirty="0"/>
              <a:t>Mito Nro. </a:t>
            </a:r>
            <a:r>
              <a:rPr lang="es-ES_tradnl" dirty="0"/>
              <a:t>3</a:t>
            </a:r>
            <a:br>
              <a:rPr lang="es-ES_tradnl" dirty="0"/>
            </a:br>
            <a:r>
              <a:rPr lang="es-ES_tradnl" i="1" dirty="0"/>
              <a:t>"Soy un negocio altamente regulado y no puedo usar la nube por mis requerimientos de cumplimiento"</a:t>
            </a:r>
            <a:br>
              <a:rPr lang="es-ES_tradnl" i="1" noProof="0" dirty="0"/>
            </a:br>
            <a:endParaRPr lang="es-ES_tradnl" i="1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6954C9E-FDBC-974F-B917-DAB033BB2FCE}"/>
              </a:ext>
            </a:extLst>
          </p:cNvPr>
          <p:cNvSpPr/>
          <p:nvPr/>
        </p:nvSpPr>
        <p:spPr>
          <a:xfrm rot="538869">
            <a:off x="2976805" y="5978310"/>
            <a:ext cx="5775941" cy="1200329"/>
          </a:xfrm>
          <a:prstGeom prst="rect">
            <a:avLst/>
          </a:prstGeom>
          <a:noFill/>
          <a:ln w="38100">
            <a:solidFill>
              <a:schemeClr val="tx1">
                <a:lumMod val="50000"/>
              </a:schemeClr>
            </a:solidFill>
          </a:ln>
        </p:spPr>
        <p:txBody>
          <a:bodyPr wrap="none" lIns="91440" tIns="45720" rIns="91440" bIns="45720" anchor="ctr">
            <a:spAutoFit/>
          </a:bodyPr>
          <a:lstStyle/>
          <a:p>
            <a:pPr algn="ctr"/>
            <a:r>
              <a:rPr lang="en-US" sz="7200" b="1" cap="none" spc="0" dirty="0" err="1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Demitificado</a:t>
            </a:r>
            <a:endParaRPr lang="en-US" sz="7200" b="1" cap="none" spc="0" dirty="0">
              <a:ln w="0"/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976289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9CD4E65-8ED3-193C-2893-19ADCD2B2D0E}"/>
              </a:ext>
            </a:extLst>
          </p:cNvPr>
          <p:cNvSpPr/>
          <p:nvPr/>
        </p:nvSpPr>
        <p:spPr>
          <a:xfrm>
            <a:off x="635828" y="1280712"/>
            <a:ext cx="1618354" cy="1010233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pic>
        <p:nvPicPr>
          <p:cNvPr id="74" name="Picture 4" descr="Image result for cloud security alliance logo">
            <a:extLst>
              <a:ext uri="{FF2B5EF4-FFF2-40B4-BE49-F238E27FC236}">
                <a16:creationId xmlns:a16="http://schemas.microsoft.com/office/drawing/2014/main" id="{950B0F74-38A5-4347-931D-1CA2B640F8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1109" y="1507882"/>
            <a:ext cx="1527792" cy="546186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CFC864CB-9E2F-3A4D-8F61-F676DC21BC24}"/>
              </a:ext>
            </a:extLst>
          </p:cNvPr>
          <p:cNvSpPr txBox="1">
            <a:spLocks/>
          </p:cNvSpPr>
          <p:nvPr/>
        </p:nvSpPr>
        <p:spPr>
          <a:xfrm>
            <a:off x="7052134" y="7009611"/>
            <a:ext cx="6629360" cy="722551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4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2">
              <a:defRPr/>
            </a:pPr>
            <a:r>
              <a:rPr lang="es-ES_tradnl" sz="2000" dirty="0">
                <a:solidFill>
                  <a:srgbClr val="FFFFFF"/>
                </a:solidFill>
              </a:rPr>
              <a:t>Informes de auditoría y cumplimiento disponibles para los clientes en el portal de servicios en </a:t>
            </a:r>
            <a:r>
              <a:rPr lang="es-ES_tradnl" b="1" dirty="0">
                <a:solidFill>
                  <a:srgbClr val="F89903"/>
                </a:solidFill>
              </a:rPr>
              <a:t>AWS Artifact</a:t>
            </a:r>
            <a:endParaRPr lang="pt-BR" sz="2000" b="1" dirty="0">
              <a:solidFill>
                <a:srgbClr val="F89903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67D66AF-1C84-6443-BDCD-75340596A191}"/>
              </a:ext>
            </a:extLst>
          </p:cNvPr>
          <p:cNvSpPr/>
          <p:nvPr/>
        </p:nvSpPr>
        <p:spPr>
          <a:xfrm>
            <a:off x="548640" y="7230998"/>
            <a:ext cx="791188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731491">
              <a:defRPr/>
            </a:pPr>
            <a:r>
              <a:rPr lang="es-ES_tradnl" sz="2000" dirty="0">
                <a:solidFill>
                  <a:srgbClr val="FF9900"/>
                </a:solidFill>
                <a:latin typeface="Amazon Ember"/>
              </a:rPr>
              <a:t>https://aws.amazon.com/es/compliance/</a:t>
            </a:r>
            <a:r>
              <a:rPr lang="es-ES_tradnl" sz="2000" dirty="0" err="1">
                <a:solidFill>
                  <a:srgbClr val="FF9900"/>
                </a:solidFill>
                <a:latin typeface="Amazon Ember"/>
              </a:rPr>
              <a:t>programs</a:t>
            </a:r>
            <a:r>
              <a:rPr lang="es-ES_tradnl" sz="2000" dirty="0">
                <a:solidFill>
                  <a:srgbClr val="FF9900"/>
                </a:solidFill>
                <a:latin typeface="Amazon Ember"/>
              </a:rPr>
              <a:t>/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85FAF07E-83DC-C64E-8AD3-FD61C62863F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71077" y="1280714"/>
            <a:ext cx="1563227" cy="1010231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88B5ADE1-13CE-1A4B-920D-49A5F8B04BA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90699" y="1280714"/>
            <a:ext cx="1563227" cy="1010231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43673CD7-280D-9143-91DB-18212AB7EEB0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10321" y="1280714"/>
            <a:ext cx="1563227" cy="1010231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8A4BAAA4-60B3-AF45-B877-0A26F4699BA8}"/>
              </a:ext>
            </a:extLst>
          </p:cNvPr>
          <p:cNvSpPr txBox="1"/>
          <p:nvPr/>
        </p:nvSpPr>
        <p:spPr>
          <a:xfrm>
            <a:off x="498496" y="2377534"/>
            <a:ext cx="1893018" cy="1126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731443">
              <a:defRPr/>
            </a:pPr>
            <a:r>
              <a:rPr lang="es-ES_tradnl" sz="1680">
                <a:solidFill>
                  <a:srgbClr val="FFFF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CSA</a:t>
            </a:r>
          </a:p>
          <a:p>
            <a:pPr algn="ctr" defTabSz="731443">
              <a:defRPr/>
            </a:pPr>
            <a:r>
              <a:rPr lang="es-ES_tradnl" sz="1680">
                <a:solidFill>
                  <a:srgbClr val="FFFF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Cloud </a:t>
            </a:r>
          </a:p>
          <a:p>
            <a:pPr algn="ctr" defTabSz="731443">
              <a:defRPr/>
            </a:pPr>
            <a:r>
              <a:rPr lang="es-ES_tradnl" sz="1680">
                <a:solidFill>
                  <a:srgbClr val="FFFF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Security </a:t>
            </a:r>
          </a:p>
          <a:p>
            <a:pPr algn="ctr" defTabSz="731443">
              <a:defRPr/>
            </a:pPr>
            <a:r>
              <a:rPr lang="es-ES_tradnl" sz="1680">
                <a:solidFill>
                  <a:srgbClr val="FFFF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Alliance Controls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E5BE0AB-E146-434C-A555-04E7786FB779}"/>
              </a:ext>
            </a:extLst>
          </p:cNvPr>
          <p:cNvSpPr txBox="1"/>
          <p:nvPr/>
        </p:nvSpPr>
        <p:spPr>
          <a:xfrm>
            <a:off x="2277753" y="2390347"/>
            <a:ext cx="1893018" cy="1126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731443">
              <a:defRPr/>
            </a:pPr>
            <a:r>
              <a:rPr lang="es-ES_tradnl" sz="1680" dirty="0">
                <a:solidFill>
                  <a:srgbClr val="FFFF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ISO 9001</a:t>
            </a:r>
          </a:p>
          <a:p>
            <a:pPr algn="ctr" defTabSz="731443">
              <a:defRPr/>
            </a:pPr>
            <a:r>
              <a:rPr lang="es-ES_tradnl" sz="1680" dirty="0">
                <a:solidFill>
                  <a:srgbClr val="FFFF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Global </a:t>
            </a:r>
          </a:p>
          <a:p>
            <a:pPr algn="ctr" defTabSz="731443">
              <a:defRPr/>
            </a:pPr>
            <a:r>
              <a:rPr lang="es-ES_tradnl" sz="1680" dirty="0" err="1">
                <a:solidFill>
                  <a:srgbClr val="FFFF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Quality</a:t>
            </a:r>
            <a:r>
              <a:rPr lang="es-ES_tradnl" sz="1680" dirty="0">
                <a:solidFill>
                  <a:srgbClr val="FFFF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</a:p>
          <a:p>
            <a:pPr algn="ctr" defTabSz="731443">
              <a:defRPr/>
            </a:pPr>
            <a:r>
              <a:rPr lang="es-ES_tradnl" sz="1680" dirty="0">
                <a:solidFill>
                  <a:srgbClr val="FFFF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Standard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FB508A5-E1F2-F742-A5E5-3C5E3B62DE18}"/>
              </a:ext>
            </a:extLst>
          </p:cNvPr>
          <p:cNvSpPr txBox="1"/>
          <p:nvPr/>
        </p:nvSpPr>
        <p:spPr>
          <a:xfrm>
            <a:off x="4143035" y="2397126"/>
            <a:ext cx="1893018" cy="1126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731443">
              <a:defRPr/>
            </a:pPr>
            <a:r>
              <a:rPr lang="es-ES_tradnl" sz="1680">
                <a:solidFill>
                  <a:srgbClr val="FFFF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ISO 27001</a:t>
            </a:r>
          </a:p>
          <a:p>
            <a:pPr algn="ctr" defTabSz="731443">
              <a:defRPr/>
            </a:pPr>
            <a:r>
              <a:rPr lang="es-ES_tradnl" sz="1680">
                <a:solidFill>
                  <a:srgbClr val="FFFF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Security </a:t>
            </a:r>
          </a:p>
          <a:p>
            <a:pPr algn="ctr" defTabSz="731443">
              <a:defRPr/>
            </a:pPr>
            <a:r>
              <a:rPr lang="es-ES_tradnl" sz="1680">
                <a:solidFill>
                  <a:srgbClr val="FFFF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Mgmt </a:t>
            </a:r>
          </a:p>
          <a:p>
            <a:pPr algn="ctr" defTabSz="731443">
              <a:defRPr/>
            </a:pPr>
            <a:r>
              <a:rPr lang="es-ES_tradnl" sz="1680">
                <a:solidFill>
                  <a:srgbClr val="FFFF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Controls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8040CB7-75DA-FA47-B9B7-8EA9C2AC14B4}"/>
              </a:ext>
            </a:extLst>
          </p:cNvPr>
          <p:cNvSpPr txBox="1"/>
          <p:nvPr/>
        </p:nvSpPr>
        <p:spPr>
          <a:xfrm>
            <a:off x="6030208" y="2371541"/>
            <a:ext cx="1893018" cy="1126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731443">
              <a:defRPr/>
            </a:pPr>
            <a:r>
              <a:rPr lang="es-ES_tradnl" sz="1680">
                <a:solidFill>
                  <a:srgbClr val="FFFF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ISO 27017</a:t>
            </a:r>
          </a:p>
          <a:p>
            <a:pPr algn="ctr" defTabSz="731443">
              <a:defRPr/>
            </a:pPr>
            <a:r>
              <a:rPr lang="es-ES_tradnl" sz="1680">
                <a:solidFill>
                  <a:srgbClr val="FFFF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Cloud </a:t>
            </a:r>
          </a:p>
          <a:p>
            <a:pPr algn="ctr" defTabSz="731443">
              <a:defRPr/>
            </a:pPr>
            <a:r>
              <a:rPr lang="es-ES_tradnl" sz="1680">
                <a:solidFill>
                  <a:srgbClr val="FFFF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Specific </a:t>
            </a:r>
          </a:p>
          <a:p>
            <a:pPr algn="ctr" defTabSz="731443">
              <a:defRPr/>
            </a:pPr>
            <a:r>
              <a:rPr lang="es-ES_tradnl" sz="1680">
                <a:solidFill>
                  <a:srgbClr val="FFFF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Controls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80641B7-EC03-6345-A056-8179341592A5}"/>
              </a:ext>
            </a:extLst>
          </p:cNvPr>
          <p:cNvSpPr txBox="1"/>
          <p:nvPr/>
        </p:nvSpPr>
        <p:spPr>
          <a:xfrm>
            <a:off x="7829056" y="2367379"/>
            <a:ext cx="1893018" cy="1126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731443">
              <a:defRPr/>
            </a:pPr>
            <a:r>
              <a:rPr lang="es-ES_tradnl" sz="1680">
                <a:solidFill>
                  <a:srgbClr val="FFFF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ISO 27018</a:t>
            </a:r>
          </a:p>
          <a:p>
            <a:pPr algn="ctr" defTabSz="731443">
              <a:defRPr/>
            </a:pPr>
            <a:r>
              <a:rPr lang="es-ES_tradnl" sz="1680">
                <a:solidFill>
                  <a:srgbClr val="FFFF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Personal </a:t>
            </a:r>
          </a:p>
          <a:p>
            <a:pPr algn="ctr" defTabSz="731443">
              <a:defRPr/>
            </a:pPr>
            <a:r>
              <a:rPr lang="es-ES_tradnl" sz="1680">
                <a:solidFill>
                  <a:srgbClr val="FFFF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Data </a:t>
            </a:r>
          </a:p>
          <a:p>
            <a:pPr algn="ctr" defTabSz="731443">
              <a:defRPr/>
            </a:pPr>
            <a:r>
              <a:rPr lang="es-ES_tradnl" sz="1680">
                <a:solidFill>
                  <a:srgbClr val="FFFF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Protection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03D0D42-E783-8A4E-AF68-6F58606083CD}"/>
              </a:ext>
            </a:extLst>
          </p:cNvPr>
          <p:cNvSpPr txBox="1"/>
          <p:nvPr/>
        </p:nvSpPr>
        <p:spPr>
          <a:xfrm>
            <a:off x="9481643" y="2416088"/>
            <a:ext cx="1893018" cy="609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731443">
              <a:defRPr/>
            </a:pPr>
            <a:r>
              <a:rPr lang="es-ES_tradnl" sz="1680">
                <a:solidFill>
                  <a:srgbClr val="FFFF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PCS DSS </a:t>
            </a:r>
          </a:p>
          <a:p>
            <a:pPr algn="ctr" defTabSz="731443">
              <a:defRPr/>
            </a:pPr>
            <a:r>
              <a:rPr lang="es-ES_tradnl" sz="1680">
                <a:solidFill>
                  <a:srgbClr val="FFFF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Level 1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D78CA18-86A4-EB4B-BA37-27BABB917767}"/>
              </a:ext>
            </a:extLst>
          </p:cNvPr>
          <p:cNvSpPr txBox="1"/>
          <p:nvPr/>
        </p:nvSpPr>
        <p:spPr>
          <a:xfrm>
            <a:off x="260265" y="5278321"/>
            <a:ext cx="1893018" cy="1126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731443">
              <a:defRPr/>
            </a:pPr>
            <a:r>
              <a:rPr lang="es-ES_tradnl" sz="1680">
                <a:solidFill>
                  <a:srgbClr val="FFFF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SOC 1</a:t>
            </a:r>
          </a:p>
          <a:p>
            <a:pPr algn="ctr" defTabSz="731443">
              <a:defRPr/>
            </a:pPr>
            <a:r>
              <a:rPr lang="es-ES_tradnl" sz="1680">
                <a:solidFill>
                  <a:srgbClr val="FFFF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Audit </a:t>
            </a:r>
          </a:p>
          <a:p>
            <a:pPr algn="ctr" defTabSz="731443">
              <a:defRPr/>
            </a:pPr>
            <a:r>
              <a:rPr lang="es-ES_tradnl" sz="1680">
                <a:solidFill>
                  <a:srgbClr val="FFFF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Controls </a:t>
            </a:r>
          </a:p>
          <a:p>
            <a:pPr algn="ctr" defTabSz="731443">
              <a:defRPr/>
            </a:pPr>
            <a:r>
              <a:rPr lang="es-ES_tradnl" sz="1680">
                <a:solidFill>
                  <a:srgbClr val="FFFF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Report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64A43B5-09ED-3C41-8E0B-C0C5F896FF94}"/>
              </a:ext>
            </a:extLst>
          </p:cNvPr>
          <p:cNvSpPr txBox="1"/>
          <p:nvPr/>
        </p:nvSpPr>
        <p:spPr>
          <a:xfrm>
            <a:off x="1250255" y="5253671"/>
            <a:ext cx="260639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731443">
              <a:defRPr/>
            </a:pPr>
            <a:r>
              <a:rPr lang="es-ES_tradnl" sz="1680">
                <a:solidFill>
                  <a:srgbClr val="FFFF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SOC 2</a:t>
            </a:r>
          </a:p>
          <a:p>
            <a:pPr algn="ctr" defTabSz="731443">
              <a:defRPr/>
            </a:pPr>
            <a:r>
              <a:rPr lang="es-ES_tradnl" sz="1680">
                <a:solidFill>
                  <a:srgbClr val="FFFF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Security, </a:t>
            </a:r>
          </a:p>
          <a:p>
            <a:pPr algn="ctr" defTabSz="731443">
              <a:defRPr/>
            </a:pPr>
            <a:r>
              <a:rPr lang="es-ES_tradnl" sz="1680">
                <a:solidFill>
                  <a:srgbClr val="FFFF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Availability &amp; Confidentiality </a:t>
            </a:r>
          </a:p>
          <a:p>
            <a:pPr algn="ctr" defTabSz="731443">
              <a:defRPr/>
            </a:pPr>
            <a:r>
              <a:rPr lang="es-ES_tradnl" sz="1680">
                <a:solidFill>
                  <a:srgbClr val="FFFF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Report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6EC95826-3CD6-6149-AA40-D813D8C1D572}"/>
              </a:ext>
            </a:extLst>
          </p:cNvPr>
          <p:cNvSpPr txBox="1"/>
          <p:nvPr/>
        </p:nvSpPr>
        <p:spPr>
          <a:xfrm>
            <a:off x="2945134" y="5270221"/>
            <a:ext cx="1893018" cy="1126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731443">
              <a:defRPr/>
            </a:pPr>
            <a:r>
              <a:rPr lang="es-ES_tradnl" sz="1680">
                <a:solidFill>
                  <a:srgbClr val="FFFF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SOC 3</a:t>
            </a:r>
          </a:p>
          <a:p>
            <a:pPr algn="ctr" defTabSz="731443">
              <a:defRPr/>
            </a:pPr>
            <a:r>
              <a:rPr lang="es-ES_tradnl" sz="1680">
                <a:solidFill>
                  <a:srgbClr val="FFFF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General </a:t>
            </a:r>
          </a:p>
          <a:p>
            <a:pPr algn="ctr" defTabSz="731443">
              <a:defRPr/>
            </a:pPr>
            <a:r>
              <a:rPr lang="es-ES_tradnl" sz="1680">
                <a:solidFill>
                  <a:srgbClr val="FFFF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Controls</a:t>
            </a:r>
          </a:p>
          <a:p>
            <a:pPr algn="ctr" defTabSz="731443">
              <a:defRPr/>
            </a:pPr>
            <a:r>
              <a:rPr lang="es-ES_tradnl" sz="1680">
                <a:solidFill>
                  <a:srgbClr val="FFFF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Report</a:t>
            </a:r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98237C2A-D595-4A44-869E-0145A7E3845F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55186" y="3962939"/>
            <a:ext cx="1037347" cy="1037347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63692E32-70F7-F743-A0B2-36CDFE4AFD4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92313" y="3944300"/>
            <a:ext cx="1065560" cy="1039573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65AE83E9-9F35-6B49-B455-1B92ACB8FD53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17718" y="3915076"/>
            <a:ext cx="1064428" cy="1064428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D446BEB9-54C8-E540-8EEF-FC5F3DACC96B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122032" y="3904510"/>
            <a:ext cx="1095106" cy="1074990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E28F8606-4493-0B4D-A5C2-E8AE0DF726C0}"/>
              </a:ext>
            </a:extLst>
          </p:cNvPr>
          <p:cNvSpPr txBox="1"/>
          <p:nvPr/>
        </p:nvSpPr>
        <p:spPr>
          <a:xfrm>
            <a:off x="4226692" y="5253671"/>
            <a:ext cx="182600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731443">
              <a:defRPr/>
            </a:pPr>
            <a:r>
              <a:rPr lang="es-ES_tradnl" sz="1680">
                <a:solidFill>
                  <a:srgbClr val="FFFF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C5 </a:t>
            </a:r>
          </a:p>
          <a:p>
            <a:pPr algn="ctr" defTabSz="731443">
              <a:defRPr/>
            </a:pPr>
            <a:r>
              <a:rPr lang="es-ES_tradnl" sz="1680">
                <a:solidFill>
                  <a:srgbClr val="FFFF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(Germany)</a:t>
            </a:r>
          </a:p>
          <a:p>
            <a:pPr algn="ctr" defTabSz="731443">
              <a:defRPr/>
            </a:pPr>
            <a:r>
              <a:rPr lang="es-ES_tradnl" sz="1680">
                <a:solidFill>
                  <a:srgbClr val="FFFF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Operational Security Attestation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A52A86B0-35BD-A04E-8D0A-D72045471A49}"/>
              </a:ext>
            </a:extLst>
          </p:cNvPr>
          <p:cNvSpPr txBox="1"/>
          <p:nvPr/>
        </p:nvSpPr>
        <p:spPr>
          <a:xfrm>
            <a:off x="5551528" y="5244995"/>
            <a:ext cx="191674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731443">
              <a:defRPr/>
            </a:pPr>
            <a:r>
              <a:rPr lang="es-ES_tradnl" sz="1680">
                <a:solidFill>
                  <a:srgbClr val="FFFF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Cyber </a:t>
            </a:r>
          </a:p>
          <a:p>
            <a:pPr algn="ctr" defTabSz="731443">
              <a:defRPr/>
            </a:pPr>
            <a:r>
              <a:rPr lang="es-ES_tradnl" sz="1680">
                <a:solidFill>
                  <a:srgbClr val="FFFF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Essentials </a:t>
            </a:r>
          </a:p>
          <a:p>
            <a:pPr algn="ctr" defTabSz="731443">
              <a:defRPr/>
            </a:pPr>
            <a:r>
              <a:rPr lang="es-ES_tradnl" sz="1680">
                <a:solidFill>
                  <a:srgbClr val="FFFF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Plus (UK)</a:t>
            </a:r>
          </a:p>
          <a:p>
            <a:pPr algn="ctr" defTabSz="731443">
              <a:defRPr/>
            </a:pPr>
            <a:r>
              <a:rPr lang="es-ES_tradnl" sz="1680">
                <a:solidFill>
                  <a:srgbClr val="FFFF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Cyber Threat Protection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DB0DF5A1-D4FF-7D44-9AC2-1B01E7B1CA8A}"/>
              </a:ext>
            </a:extLst>
          </p:cNvPr>
          <p:cNvSpPr txBox="1"/>
          <p:nvPr/>
        </p:nvSpPr>
        <p:spPr>
          <a:xfrm>
            <a:off x="6935201" y="5258600"/>
            <a:ext cx="1826008" cy="1126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731443">
              <a:defRPr/>
            </a:pPr>
            <a:r>
              <a:rPr lang="es-ES_tradnl" sz="1680" dirty="0">
                <a:solidFill>
                  <a:srgbClr val="FFFF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ENS High (</a:t>
            </a:r>
            <a:r>
              <a:rPr lang="es-ES_tradnl" sz="1680" dirty="0" err="1">
                <a:solidFill>
                  <a:srgbClr val="FFFF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Spain</a:t>
            </a:r>
            <a:r>
              <a:rPr lang="es-ES_tradnl" sz="1680" dirty="0">
                <a:solidFill>
                  <a:srgbClr val="FFFF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)</a:t>
            </a:r>
          </a:p>
          <a:p>
            <a:pPr algn="ctr" defTabSz="731443">
              <a:defRPr/>
            </a:pPr>
            <a:r>
              <a:rPr lang="es-ES_tradnl" sz="1680" dirty="0" err="1">
                <a:solidFill>
                  <a:srgbClr val="FFFF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Spanish</a:t>
            </a:r>
            <a:r>
              <a:rPr lang="es-ES_tradnl" sz="1680" dirty="0">
                <a:solidFill>
                  <a:srgbClr val="FFFF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</a:p>
          <a:p>
            <a:pPr algn="ctr" defTabSz="731443">
              <a:defRPr/>
            </a:pPr>
            <a:r>
              <a:rPr lang="es-ES_tradnl" sz="1680" dirty="0" err="1">
                <a:solidFill>
                  <a:srgbClr val="FFFF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Gov</a:t>
            </a:r>
            <a:r>
              <a:rPr lang="es-ES_tradnl" sz="1680" dirty="0">
                <a:solidFill>
                  <a:srgbClr val="FFFF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</a:p>
          <a:p>
            <a:pPr algn="ctr" defTabSz="731443">
              <a:defRPr/>
            </a:pPr>
            <a:r>
              <a:rPr lang="es-ES_tradnl" sz="1680" dirty="0" err="1">
                <a:solidFill>
                  <a:srgbClr val="FFFF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Standards</a:t>
            </a:r>
            <a:endParaRPr lang="es-ES_tradnl" sz="1680" dirty="0">
              <a:solidFill>
                <a:srgbClr val="FFFFFF"/>
              </a:solidFill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406F152-B6D5-5E4A-867C-75730DCF7581}"/>
              </a:ext>
            </a:extLst>
          </p:cNvPr>
          <p:cNvSpPr txBox="1"/>
          <p:nvPr/>
        </p:nvSpPr>
        <p:spPr>
          <a:xfrm>
            <a:off x="8336928" y="5272200"/>
            <a:ext cx="1826008" cy="1126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731443">
              <a:defRPr/>
            </a:pPr>
            <a:r>
              <a:rPr lang="es-ES_tradnl" sz="1680" dirty="0">
                <a:solidFill>
                  <a:srgbClr val="FFFF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G-Cloud</a:t>
            </a:r>
          </a:p>
          <a:p>
            <a:pPr algn="ctr" defTabSz="731443">
              <a:defRPr/>
            </a:pPr>
            <a:r>
              <a:rPr lang="es-ES_tradnl" sz="1680" dirty="0">
                <a:solidFill>
                  <a:srgbClr val="FFFF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UK </a:t>
            </a:r>
          </a:p>
          <a:p>
            <a:pPr algn="ctr" defTabSz="731443">
              <a:defRPr/>
            </a:pPr>
            <a:r>
              <a:rPr lang="es-ES_tradnl" sz="1680" dirty="0" err="1">
                <a:solidFill>
                  <a:srgbClr val="FFFF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Gov</a:t>
            </a:r>
            <a:r>
              <a:rPr lang="es-ES_tradnl" sz="1680" dirty="0">
                <a:solidFill>
                  <a:srgbClr val="FFFF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</a:p>
          <a:p>
            <a:pPr algn="ctr" defTabSz="731443">
              <a:defRPr/>
            </a:pPr>
            <a:r>
              <a:rPr lang="es-ES_tradnl" sz="1680" dirty="0" err="1">
                <a:solidFill>
                  <a:srgbClr val="FFFF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Standards</a:t>
            </a:r>
            <a:endParaRPr lang="es-ES_tradnl" sz="1680" dirty="0">
              <a:solidFill>
                <a:srgbClr val="FFFFFF"/>
              </a:solidFill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FA08E7A8-1555-6B40-8B58-83502C844EE5}"/>
              </a:ext>
            </a:extLst>
          </p:cNvPr>
          <p:cNvSpPr txBox="1"/>
          <p:nvPr/>
        </p:nvSpPr>
        <p:spPr>
          <a:xfrm>
            <a:off x="9756581" y="5200320"/>
            <a:ext cx="182600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731443">
              <a:defRPr/>
            </a:pPr>
            <a:r>
              <a:rPr lang="es-ES_tradnl" sz="1680">
                <a:solidFill>
                  <a:srgbClr val="FFFF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IT-Grundschutz (Germany)</a:t>
            </a:r>
          </a:p>
          <a:p>
            <a:pPr algn="ctr" defTabSz="731443">
              <a:defRPr/>
            </a:pPr>
            <a:r>
              <a:rPr lang="es-ES_tradnl" sz="1680">
                <a:solidFill>
                  <a:srgbClr val="FFFF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Baseline Protection Methodology</a:t>
            </a:r>
          </a:p>
        </p:txBody>
      </p:sp>
      <p:pic>
        <p:nvPicPr>
          <p:cNvPr id="75" name="Picture 8" descr="Image result for pci dss logo site:pcisecuritystandards.org">
            <a:extLst>
              <a:ext uri="{FF2B5EF4-FFF2-40B4-BE49-F238E27FC236}">
                <a16:creationId xmlns:a16="http://schemas.microsoft.com/office/drawing/2014/main" id="{CFE07505-806A-FC47-BDA1-08A64F93B9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722076" y="1580709"/>
            <a:ext cx="1356697" cy="410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2E3FCE66-EA9C-6F4F-A32F-62773C890120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41753" y="4013512"/>
            <a:ext cx="1213552" cy="796960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9892A7EF-3A40-484E-8C5D-50C7CB9E7515}"/>
              </a:ext>
            </a:extLst>
          </p:cNvPr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9399" y="3944297"/>
            <a:ext cx="1103500" cy="1093646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BDC20600-C3BB-DC4E-8735-F62177C49837}"/>
              </a:ext>
            </a:extLst>
          </p:cNvPr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61866" y="3944297"/>
            <a:ext cx="1103500" cy="1093646"/>
          </a:xfrm>
          <a:prstGeom prst="rect">
            <a:avLst/>
          </a:prstGeom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3837B0AC-E6A1-7545-95E8-3024FD8EF547}"/>
              </a:ext>
            </a:extLst>
          </p:cNvPr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00011" y="3944297"/>
            <a:ext cx="1103500" cy="1093646"/>
          </a:xfrm>
          <a:prstGeom prst="rect">
            <a:avLst/>
          </a:prstGeom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84FE6D0B-EFC1-8241-885C-464515282CCD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81606" y="1280712"/>
            <a:ext cx="1568917" cy="101390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CF13A7A-F6A0-A24D-A9E9-EA952DC87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Programa de cumplimiento regulatorio global de AWS</a:t>
            </a:r>
            <a:br>
              <a:rPr lang="es-ES_tradnl" dirty="0"/>
            </a:br>
            <a:endParaRPr lang="es-ES_tradnl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339D3D-ECD0-742E-F325-165FE0D91C4A}"/>
              </a:ext>
            </a:extLst>
          </p:cNvPr>
          <p:cNvSpPr txBox="1"/>
          <p:nvPr/>
        </p:nvSpPr>
        <p:spPr>
          <a:xfrm>
            <a:off x="11659258" y="1133725"/>
            <a:ext cx="2767103" cy="27022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731443">
              <a:defRPr/>
            </a:pPr>
            <a:r>
              <a:rPr lang="es-ES_tradnl" sz="576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+143</a:t>
            </a:r>
            <a:r>
              <a:rPr lang="es-ES_tradnl" sz="5760" b="1" dirty="0">
                <a:solidFill>
                  <a:srgbClr val="FE4F8B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</a:t>
            </a:r>
          </a:p>
          <a:p>
            <a:pPr algn="ctr" defTabSz="731443">
              <a:defRPr/>
            </a:pPr>
            <a:r>
              <a:rPr lang="es-ES_tradnl" sz="2800" dirty="0">
                <a:solidFill>
                  <a:srgbClr val="FFFF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certificaciones y </a:t>
            </a:r>
          </a:p>
          <a:p>
            <a:pPr algn="ctr" defTabSz="731443">
              <a:defRPr/>
            </a:pPr>
            <a:r>
              <a:rPr lang="es-ES_tradnl" sz="2800" dirty="0">
                <a:solidFill>
                  <a:srgbClr val="FFFF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acreditaciones</a:t>
            </a:r>
          </a:p>
          <a:p>
            <a:pPr algn="ctr" defTabSz="731443">
              <a:defRPr/>
            </a:pPr>
            <a:r>
              <a:rPr lang="es-ES_tradnl" sz="2800" dirty="0">
                <a:solidFill>
                  <a:srgbClr val="FFFF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de seguridad</a:t>
            </a:r>
          </a:p>
          <a:p>
            <a:pPr algn="ctr" defTabSz="731443">
              <a:defRPr/>
            </a:pPr>
            <a:r>
              <a:rPr lang="es-ES_tradnl" sz="2800" dirty="0">
                <a:solidFill>
                  <a:srgbClr val="FFFF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y conformidad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2D14E0-9E8C-DF36-AC38-C583D4D5B57F}"/>
              </a:ext>
            </a:extLst>
          </p:cNvPr>
          <p:cNvSpPr txBox="1"/>
          <p:nvPr/>
        </p:nvSpPr>
        <p:spPr>
          <a:xfrm>
            <a:off x="11735392" y="3822283"/>
            <a:ext cx="2614819" cy="27022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731443">
              <a:defRPr/>
            </a:pPr>
            <a:r>
              <a:rPr lang="es-ES_tradnl" sz="576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+2600 </a:t>
            </a:r>
          </a:p>
          <a:p>
            <a:pPr algn="ctr" defTabSz="731443">
              <a:defRPr/>
            </a:pPr>
            <a:r>
              <a:rPr lang="es-ES_tradnl" sz="2800" dirty="0">
                <a:solidFill>
                  <a:srgbClr val="FFFF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controles de</a:t>
            </a:r>
          </a:p>
          <a:p>
            <a:pPr algn="ctr" defTabSz="731443">
              <a:defRPr/>
            </a:pPr>
            <a:r>
              <a:rPr lang="es-ES_tradnl" sz="2800" dirty="0">
                <a:solidFill>
                  <a:srgbClr val="FFFF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 seguridad</a:t>
            </a:r>
          </a:p>
          <a:p>
            <a:pPr algn="ctr" defTabSz="731443">
              <a:defRPr/>
            </a:pPr>
            <a:r>
              <a:rPr lang="es-ES_tradnl" sz="2800" dirty="0">
                <a:solidFill>
                  <a:srgbClr val="FFFF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auditados</a:t>
            </a:r>
          </a:p>
          <a:p>
            <a:pPr algn="ctr" defTabSz="731443">
              <a:defRPr/>
            </a:pPr>
            <a:r>
              <a:rPr lang="es-ES_tradnl" sz="2800" dirty="0">
                <a:solidFill>
                  <a:srgbClr val="FFFF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anualmente</a:t>
            </a:r>
            <a:endParaRPr lang="es-ES_tradnl" sz="3456" dirty="0">
              <a:solidFill>
                <a:srgbClr val="FFFFFF"/>
              </a:solidFill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78049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6290BCE5-8178-3847-9C28-B9E1A6CC4F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214" y="1057083"/>
            <a:ext cx="12170159" cy="6288149"/>
          </a:xfrm>
          <a:prstGeom prst="rect">
            <a:avLst/>
          </a:prstGeom>
        </p:spPr>
      </p:pic>
      <p:sp>
        <p:nvSpPr>
          <p:cNvPr id="6" name="Title 3">
            <a:extLst>
              <a:ext uri="{FF2B5EF4-FFF2-40B4-BE49-F238E27FC236}">
                <a16:creationId xmlns:a16="http://schemas.microsoft.com/office/drawing/2014/main" id="{F2C5DCE3-1395-BF41-9550-98069984AD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183898"/>
            <a:ext cx="13510260" cy="873186"/>
          </a:xfrm>
        </p:spPr>
        <p:txBody>
          <a:bodyPr>
            <a:normAutofit/>
          </a:bodyPr>
          <a:lstStyle/>
          <a:p>
            <a:r>
              <a:rPr lang="es-ES_tradnl" dirty="0"/>
              <a:t>Informes de cumplimiento regulatorio: </a:t>
            </a:r>
            <a:r>
              <a:rPr lang="es-ES_tradnl" dirty="0">
                <a:solidFill>
                  <a:schemeClr val="accent1"/>
                </a:solidFill>
              </a:rPr>
              <a:t>AWS </a:t>
            </a:r>
            <a:r>
              <a:rPr lang="es-ES_tradnl" dirty="0" err="1">
                <a:solidFill>
                  <a:schemeClr val="accent1"/>
                </a:solidFill>
              </a:rPr>
              <a:t>Artifact</a:t>
            </a:r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9B38F6E8-F741-3C4B-A4DE-849AD1C53A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595230" y="0"/>
            <a:ext cx="1035170" cy="103517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32EF454-FCC6-C14D-A4B1-98A84DF3CE3E}"/>
              </a:ext>
            </a:extLst>
          </p:cNvPr>
          <p:cNvCxnSpPr/>
          <p:nvPr/>
        </p:nvCxnSpPr>
        <p:spPr>
          <a:xfrm flipV="1">
            <a:off x="964642" y="3648498"/>
            <a:ext cx="572756" cy="552659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9BBAA20-0C85-E643-AEF5-85730D5A58BF}"/>
              </a:ext>
            </a:extLst>
          </p:cNvPr>
          <p:cNvCxnSpPr>
            <a:cxnSpLocks/>
          </p:cNvCxnSpPr>
          <p:nvPr/>
        </p:nvCxnSpPr>
        <p:spPr>
          <a:xfrm flipH="1" flipV="1">
            <a:off x="12148457" y="1848897"/>
            <a:ext cx="664867" cy="474968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05960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3CA4A-E87A-434D-9BEF-102EAE91BA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173426"/>
            <a:ext cx="12489443" cy="5344510"/>
          </a:xfrm>
        </p:spPr>
        <p:txBody>
          <a:bodyPr anchor="t"/>
          <a:lstStyle/>
          <a:p>
            <a:r>
              <a:rPr lang="es-ES_tradnl" noProof="0" dirty="0"/>
              <a:t>Mito Nro. 1</a:t>
            </a:r>
            <a:br>
              <a:rPr lang="es-ES_tradnl" noProof="0" dirty="0"/>
            </a:br>
            <a:r>
              <a:rPr lang="es-ES_tradnl" i="1" noProof="0" dirty="0"/>
              <a:t>"Es lo mismo si está acá o en la nube, el trabajo de seguridad es el mismo"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6954C9E-FDBC-974F-B917-DAB033BB2FCE}"/>
              </a:ext>
            </a:extLst>
          </p:cNvPr>
          <p:cNvSpPr/>
          <p:nvPr/>
        </p:nvSpPr>
        <p:spPr>
          <a:xfrm rot="538869">
            <a:off x="2976805" y="5978310"/>
            <a:ext cx="5775941" cy="1200329"/>
          </a:xfrm>
          <a:prstGeom prst="rect">
            <a:avLst/>
          </a:prstGeom>
          <a:noFill/>
          <a:ln w="38100">
            <a:solidFill>
              <a:schemeClr val="tx1">
                <a:lumMod val="50000"/>
              </a:schemeClr>
            </a:solidFill>
          </a:ln>
        </p:spPr>
        <p:txBody>
          <a:bodyPr wrap="none" lIns="91440" tIns="45720" rIns="91440" bIns="45720" anchor="ctr">
            <a:spAutoFit/>
          </a:bodyPr>
          <a:lstStyle/>
          <a:p>
            <a:pPr algn="ctr"/>
            <a:r>
              <a:rPr lang="en-US" sz="7200" b="1" cap="none" spc="0" dirty="0" err="1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Demitificado</a:t>
            </a:r>
            <a:endParaRPr lang="en-US" sz="7200" b="1" cap="none" spc="0" dirty="0">
              <a:ln w="0"/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432687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>
            <a:extLst>
              <a:ext uri="{FF2B5EF4-FFF2-40B4-BE49-F238E27FC236}">
                <a16:creationId xmlns:a16="http://schemas.microsoft.com/office/drawing/2014/main" id="{F2C5DCE3-1395-BF41-9550-98069984AD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dirty="0"/>
              <a:t>AWS </a:t>
            </a:r>
            <a:r>
              <a:rPr lang="es-ES_tradnl" dirty="0" err="1"/>
              <a:t>Compliance</a:t>
            </a:r>
            <a:r>
              <a:rPr lang="es-ES_tradnl" dirty="0"/>
              <a:t> Center</a:t>
            </a:r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6C02706-B8BD-9943-86B6-C9B18666A3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300" y="1057084"/>
            <a:ext cx="8408670" cy="6006193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75FA2B4-B9EA-DC4F-BE9D-EC80D038CFC8}"/>
              </a:ext>
            </a:extLst>
          </p:cNvPr>
          <p:cNvSpPr/>
          <p:nvPr/>
        </p:nvSpPr>
        <p:spPr>
          <a:xfrm>
            <a:off x="548640" y="7172516"/>
            <a:ext cx="101346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https://</a:t>
            </a:r>
            <a:r>
              <a:rPr lang="en-US" sz="2000" dirty="0" err="1">
                <a:solidFill>
                  <a:schemeClr val="accent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aws.amazon.com</a:t>
            </a:r>
            <a:r>
              <a:rPr lang="en-US" sz="2000" dirty="0">
                <a:solidFill>
                  <a:schemeClr val="accent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/financial-services/security-compliance/compliance-center/</a:t>
            </a:r>
            <a:endParaRPr lang="en-AR" sz="2000" dirty="0">
              <a:solidFill>
                <a:schemeClr val="accent1"/>
              </a:solidFill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CAE76FDF-F920-2748-A6B4-FE317FCF04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652000" y="1057084"/>
            <a:ext cx="4406900" cy="6019991"/>
          </a:xfrm>
        </p:spPr>
        <p:txBody>
          <a:bodyPr anchor="ctr"/>
          <a:lstStyle/>
          <a:p>
            <a:r>
              <a:rPr lang="en-AR" dirty="0"/>
              <a:t>Información especifica de cada país para cumplimiento regulatorio en servicios financieros </a:t>
            </a:r>
          </a:p>
        </p:txBody>
      </p:sp>
    </p:spTree>
    <p:extLst>
      <p:ext uri="{BB962C8B-B14F-4D97-AF65-F5344CB8AC3E}">
        <p14:creationId xmlns:p14="http://schemas.microsoft.com/office/powerpoint/2010/main" val="23339912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EA7A5-AC05-E842-9040-9D54F68F1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mx" dirty="0"/>
              <a:t>AWS Audit Manager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64D0C0-930E-8149-90E2-F079C3ACAD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255" y="1326655"/>
            <a:ext cx="12801600" cy="557629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2593265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397836F8-2C86-B042-AF1C-7F1EBF408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MX" dirty="0">
                <a:latin typeface="+mn-lt"/>
              </a:rPr>
              <a:t>Frameworks</a:t>
            </a:r>
            <a:r>
              <a:rPr lang="es-mx" dirty="0">
                <a:latin typeface="+mn-lt"/>
              </a:rPr>
              <a:t> de AWS Audit Manager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4294967295"/>
          </p:nvPr>
        </p:nvSpPr>
        <p:spPr>
          <a:xfrm>
            <a:off x="647700" y="1684338"/>
            <a:ext cx="13982700" cy="6421437"/>
          </a:xfrm>
        </p:spPr>
        <p:txBody>
          <a:bodyPr rtlCol="0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rgbClr val="EC912D"/>
                </a:solidFill>
              </a:rPr>
              <a:t>CIS</a:t>
            </a:r>
            <a:r>
              <a:rPr lang="en-US" sz="2800" dirty="0"/>
              <a:t>  (Center for Internet Security) Foundations Benchmark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rgbClr val="EC912D"/>
                </a:solidFill>
              </a:rPr>
              <a:t>PCI DSS </a:t>
            </a:r>
            <a:r>
              <a:rPr lang="en-US" sz="2800" dirty="0"/>
              <a:t>(Payment Card Industry Data Security Standard)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rgbClr val="EC912D"/>
                </a:solidFill>
              </a:rPr>
              <a:t>GDPR</a:t>
            </a:r>
            <a:r>
              <a:rPr lang="en-US" sz="2800" dirty="0"/>
              <a:t> (General Data Protection Regulation)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b="1" dirty="0" err="1">
                <a:solidFill>
                  <a:srgbClr val="EC912D"/>
                </a:solidFill>
              </a:rPr>
              <a:t>GxP</a:t>
            </a:r>
            <a:r>
              <a:rPr lang="en-US" sz="2800" dirty="0"/>
              <a:t> (Good Practice Quality guidelines)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rgbClr val="EC912D"/>
                </a:solidFill>
              </a:rPr>
              <a:t>HITRUST</a:t>
            </a:r>
            <a:r>
              <a:rPr lang="en-US" sz="2800" dirty="0"/>
              <a:t> (Health Information Trust Alliance)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rgbClr val="EC912D"/>
                </a:solidFill>
              </a:rPr>
              <a:t>HIPAA</a:t>
            </a:r>
            <a:r>
              <a:rPr lang="en-US" sz="2800" dirty="0"/>
              <a:t> (Health Insurance Portability and Accountability Act)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rgbClr val="EC912D"/>
                </a:solidFill>
              </a:rPr>
              <a:t>FedRAMP</a:t>
            </a:r>
            <a:r>
              <a:rPr lang="en-US" sz="2800" dirty="0"/>
              <a:t> (Federal Risk and Authorization Management Program)</a:t>
            </a:r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es-MX" sz="2400" dirty="0"/>
              <a:t>Mejores prácticas para Amazon S3, AWS IAM y Amazon DynamoDB</a:t>
            </a:r>
            <a:endParaRPr lang="es-MX" sz="2400" dirty="0">
              <a:solidFill>
                <a:schemeClr val="tx1"/>
              </a:solidFill>
              <a:latin typeface="+mn-lt"/>
            </a:endParaRPr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es-MX" sz="2400" dirty="0">
                <a:solidFill>
                  <a:schemeClr val="tx1"/>
                </a:solidFill>
                <a:latin typeface="+mn-lt"/>
              </a:rPr>
              <a:t>Licencias de Software</a:t>
            </a:r>
          </a:p>
          <a:p>
            <a:pPr marL="342900" indent="-342900" rtl="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/>
              </a:solidFill>
              <a:latin typeface="+mn-lt"/>
            </a:endParaRPr>
          </a:p>
          <a:p>
            <a:pPr rtl="0"/>
            <a:endParaRPr lang="en-US" sz="2400" dirty="0">
              <a:latin typeface="+mn-lt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4294967295"/>
          </p:nvPr>
        </p:nvSpPr>
        <p:spPr>
          <a:xfrm>
            <a:off x="566929" y="1102393"/>
            <a:ext cx="13982700" cy="517525"/>
          </a:xfrm>
        </p:spPr>
        <p:txBody>
          <a:bodyPr rtlCol="0"/>
          <a:lstStyle/>
          <a:p>
            <a:pPr rtl="0"/>
            <a:r>
              <a:rPr lang="es-mx" dirty="0">
                <a:latin typeface="+mn-lt"/>
              </a:rPr>
              <a:t>Incluye marcos de evaluación preconstruidos de AWS y AWS Partners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EC241A96-B2AD-7144-8A61-9BAA6CC39664}"/>
              </a:ext>
            </a:extLst>
          </p:cNvPr>
          <p:cNvSpPr/>
          <p:nvPr/>
        </p:nvSpPr>
        <p:spPr>
          <a:xfrm>
            <a:off x="0" y="6795656"/>
            <a:ext cx="14549629" cy="613062"/>
          </a:xfrm>
          <a:prstGeom prst="roundRect">
            <a:avLst/>
          </a:prstGeom>
          <a:noFill/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es-mx" sz="2800" b="1" dirty="0">
                <a:solidFill>
                  <a:srgbClr val="EC912D"/>
                </a:solidFill>
                <a:latin typeface="+mj-lt"/>
              </a:rPr>
              <a:t>Además, </a:t>
            </a:r>
            <a:r>
              <a:rPr lang="es-MX" sz="2800" b="1" dirty="0">
                <a:solidFill>
                  <a:srgbClr val="EC912D"/>
                </a:solidFill>
                <a:latin typeface="+mj-lt"/>
              </a:rPr>
              <a:t>AWS </a:t>
            </a:r>
            <a:r>
              <a:rPr lang="es-mx" sz="2800" b="1" dirty="0">
                <a:solidFill>
                  <a:srgbClr val="EC912D"/>
                </a:solidFill>
                <a:latin typeface="+mj-lt"/>
              </a:rPr>
              <a:t>Audit Manager soporta controles </a:t>
            </a:r>
            <a:r>
              <a:rPr lang="es-MX" sz="2800" b="1" dirty="0">
                <a:solidFill>
                  <a:srgbClr val="EC912D"/>
                </a:solidFill>
                <a:latin typeface="+mj-lt"/>
              </a:rPr>
              <a:t>y frameworks </a:t>
            </a:r>
            <a:r>
              <a:rPr lang="es-mx" sz="2800" b="1" dirty="0">
                <a:solidFill>
                  <a:srgbClr val="EC912D"/>
                </a:solidFill>
                <a:latin typeface="+mj-lt"/>
              </a:rPr>
              <a:t>definidos a medida</a:t>
            </a:r>
          </a:p>
        </p:txBody>
      </p:sp>
    </p:spTree>
    <p:extLst>
      <p:ext uri="{BB962C8B-B14F-4D97-AF65-F5344CB8AC3E}">
        <p14:creationId xmlns:p14="http://schemas.microsoft.com/office/powerpoint/2010/main" val="13585092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3CA4A-E87A-434D-9BEF-102EAE91BA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157655"/>
            <a:ext cx="11163240" cy="5927835"/>
          </a:xfrm>
        </p:spPr>
        <p:txBody>
          <a:bodyPr anchor="t"/>
          <a:lstStyle/>
          <a:p>
            <a:r>
              <a:rPr lang="es-ES_tradnl" noProof="0" dirty="0"/>
              <a:t>Mito Nro. 4</a:t>
            </a:r>
            <a:br>
              <a:rPr lang="es-ES_tradnl" noProof="0" dirty="0"/>
            </a:br>
            <a:r>
              <a:rPr lang="es-ES_tradnl" i="1" noProof="0" dirty="0"/>
              <a:t>"</a:t>
            </a:r>
            <a:r>
              <a:rPr lang="es-ES_tradnl" i="1" dirty="0"/>
              <a:t>Cuando ponga mis datos en la nube pierdo propiedad de ellos y podrían moverse a diferentes países"</a:t>
            </a:r>
            <a:endParaRPr lang="es-ES_tradnl" i="1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6954C9E-FDBC-974F-B917-DAB033BB2FCE}"/>
              </a:ext>
            </a:extLst>
          </p:cNvPr>
          <p:cNvSpPr/>
          <p:nvPr/>
        </p:nvSpPr>
        <p:spPr>
          <a:xfrm rot="538869">
            <a:off x="2976805" y="6498582"/>
            <a:ext cx="5775941" cy="1200329"/>
          </a:xfrm>
          <a:prstGeom prst="rect">
            <a:avLst/>
          </a:prstGeom>
          <a:noFill/>
          <a:ln w="38100">
            <a:solidFill>
              <a:schemeClr val="tx1">
                <a:lumMod val="50000"/>
              </a:schemeClr>
            </a:solidFill>
          </a:ln>
        </p:spPr>
        <p:txBody>
          <a:bodyPr wrap="none" lIns="91440" tIns="45720" rIns="91440" bIns="45720" anchor="ctr">
            <a:spAutoFit/>
          </a:bodyPr>
          <a:lstStyle/>
          <a:p>
            <a:pPr algn="ctr"/>
            <a:r>
              <a:rPr lang="en-US" sz="7200" b="1" cap="none" spc="0" dirty="0" err="1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Demitificado</a:t>
            </a:r>
            <a:endParaRPr lang="en-US" sz="7200" b="1" cap="none" spc="0" dirty="0">
              <a:ln w="0"/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844586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3"/>
          <p:cNvSpPr txBox="1">
            <a:spLocks/>
          </p:cNvSpPr>
          <p:nvPr/>
        </p:nvSpPr>
        <p:spPr>
          <a:xfrm>
            <a:off x="5715000" y="1656071"/>
            <a:ext cx="3200400" cy="628422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400" b="0" i="0" kern="1200">
                <a:solidFill>
                  <a:schemeClr val="tx1"/>
                </a:solidFill>
                <a:latin typeface="Amazon Ember" panose="02000000000000000000" pitchFamily="2" charset="0"/>
                <a:ea typeface="Amazon Ember" panose="02000000000000000000" pitchFamily="2" charset="0"/>
                <a:cs typeface="Amazon Ember" panose="02000000000000000000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tx1"/>
                </a:solidFill>
                <a:latin typeface="Amazon Ember" panose="02000000000000000000" pitchFamily="2" charset="0"/>
                <a:ea typeface="Amazon Ember" panose="02000000000000000000" pitchFamily="2" charset="0"/>
                <a:cs typeface="Amazon Ember" panose="02000000000000000000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Amazon Ember" panose="02000000000000000000" pitchFamily="2" charset="0"/>
                <a:ea typeface="Amazon Ember" panose="02000000000000000000" pitchFamily="2" charset="0"/>
                <a:cs typeface="Amazon Ember" panose="02000000000000000000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chemeClr val="tx1"/>
                </a:solidFill>
                <a:latin typeface="Amazon Ember" panose="02000000000000000000" pitchFamily="2" charset="0"/>
                <a:ea typeface="Amazon Ember" panose="02000000000000000000" pitchFamily="2" charset="0"/>
                <a:cs typeface="Amazon Ember" panose="02000000000000000000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chemeClr val="tx1"/>
                </a:solidFill>
                <a:latin typeface="Amazon Ember" panose="02000000000000000000" pitchFamily="2" charset="0"/>
                <a:ea typeface="Amazon Ember" panose="02000000000000000000" pitchFamily="2" charset="0"/>
                <a:cs typeface="Amazon Ember" panose="02000000000000000000" pitchFamily="2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_tradnl" sz="3840">
                <a:solidFill>
                  <a:srgbClr val="F89903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Acceso</a:t>
            </a:r>
          </a:p>
        </p:txBody>
      </p:sp>
      <p:sp>
        <p:nvSpPr>
          <p:cNvPr id="7" name="Content Placeholder 5"/>
          <p:cNvSpPr txBox="1">
            <a:spLocks/>
          </p:cNvSpPr>
          <p:nvPr/>
        </p:nvSpPr>
        <p:spPr>
          <a:xfrm>
            <a:off x="10397765" y="1672770"/>
            <a:ext cx="3200400" cy="611722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400" b="0" i="0" kern="1200">
                <a:solidFill>
                  <a:schemeClr val="tx1"/>
                </a:solidFill>
                <a:latin typeface="Amazon Ember" panose="02000000000000000000" pitchFamily="2" charset="0"/>
                <a:ea typeface="Amazon Ember" panose="02000000000000000000" pitchFamily="2" charset="0"/>
                <a:cs typeface="Amazon Ember" panose="02000000000000000000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tx1"/>
                </a:solidFill>
                <a:latin typeface="Amazon Ember" panose="02000000000000000000" pitchFamily="2" charset="0"/>
                <a:ea typeface="Amazon Ember" panose="02000000000000000000" pitchFamily="2" charset="0"/>
                <a:cs typeface="Amazon Ember" panose="02000000000000000000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Amazon Ember" panose="02000000000000000000" pitchFamily="2" charset="0"/>
                <a:ea typeface="Amazon Ember" panose="02000000000000000000" pitchFamily="2" charset="0"/>
                <a:cs typeface="Amazon Ember" panose="02000000000000000000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chemeClr val="tx1"/>
                </a:solidFill>
                <a:latin typeface="Amazon Ember" panose="02000000000000000000" pitchFamily="2" charset="0"/>
                <a:ea typeface="Amazon Ember" panose="02000000000000000000" pitchFamily="2" charset="0"/>
                <a:cs typeface="Amazon Ember" panose="02000000000000000000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chemeClr val="tx1"/>
                </a:solidFill>
                <a:latin typeface="Amazon Ember" panose="02000000000000000000" pitchFamily="2" charset="0"/>
                <a:ea typeface="Amazon Ember" panose="02000000000000000000" pitchFamily="2" charset="0"/>
                <a:cs typeface="Amazon Ember" panose="02000000000000000000" pitchFamily="2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_tradnl" sz="3840">
                <a:solidFill>
                  <a:srgbClr val="F89903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Trazabilidad</a:t>
            </a:r>
          </a:p>
        </p:txBody>
      </p:sp>
      <p:sp>
        <p:nvSpPr>
          <p:cNvPr id="8" name="Content Placeholder 3"/>
          <p:cNvSpPr txBox="1">
            <a:spLocks/>
          </p:cNvSpPr>
          <p:nvPr/>
        </p:nvSpPr>
        <p:spPr>
          <a:xfrm>
            <a:off x="1032235" y="1682330"/>
            <a:ext cx="3200400" cy="602160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400" b="1" i="0" kern="1200" baseline="0">
                <a:solidFill>
                  <a:srgbClr val="FFFFFF"/>
                </a:solidFill>
                <a:latin typeface="Amazon Ember"/>
                <a:ea typeface="+mn-ea"/>
                <a:cs typeface="Amazon Ember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accent6">
                    <a:lumMod val="50000"/>
                  </a:schemeClr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chemeClr val="accent6">
                    <a:lumMod val="50000"/>
                  </a:schemeClr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chemeClr val="accent6">
                    <a:lumMod val="50000"/>
                  </a:schemeClr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chemeClr val="accent6">
                    <a:lumMod val="50000"/>
                  </a:schemeClr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_tradnl" sz="3840" b="0" dirty="0">
                <a:solidFill>
                  <a:srgbClr val="F89903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Propiedad</a:t>
            </a:r>
          </a:p>
        </p:txBody>
      </p:sp>
      <p:sp>
        <p:nvSpPr>
          <p:cNvPr id="9" name="Content Placeholder 3"/>
          <p:cNvSpPr txBox="1">
            <a:spLocks/>
          </p:cNvSpPr>
          <p:nvPr/>
        </p:nvSpPr>
        <p:spPr>
          <a:xfrm>
            <a:off x="1032235" y="6226931"/>
            <a:ext cx="12565930" cy="1161130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400" b="1" i="0" kern="1200" baseline="0">
                <a:solidFill>
                  <a:srgbClr val="FFFFFF"/>
                </a:solidFill>
                <a:latin typeface="Amazon Ember"/>
                <a:ea typeface="+mn-ea"/>
                <a:cs typeface="Amazon Ember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accent6">
                    <a:lumMod val="50000"/>
                  </a:schemeClr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chemeClr val="accent6">
                    <a:lumMod val="50000"/>
                  </a:schemeClr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chemeClr val="accent6">
                    <a:lumMod val="50000"/>
                  </a:schemeClr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chemeClr val="accent6">
                    <a:lumMod val="50000"/>
                  </a:schemeClr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_tradnl" sz="3200" b="0" dirty="0">
                <a:solidFill>
                  <a:schemeClr val="tx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Usted conserva la propiedad y el control de su contenido, y elige en qué </a:t>
            </a:r>
            <a:r>
              <a:rPr lang="es-ES_tradnl" sz="3200" dirty="0">
                <a:solidFill>
                  <a:schemeClr val="tx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región</a:t>
            </a:r>
            <a:r>
              <a:rPr lang="es-ES_tradnl" sz="3200" b="0" dirty="0">
                <a:solidFill>
                  <a:schemeClr val="tx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reside el contenido.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15000" y="2770130"/>
            <a:ext cx="3200400" cy="32004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2235" y="2770130"/>
            <a:ext cx="3200400" cy="32004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97765" y="2770130"/>
            <a:ext cx="3200400" cy="32004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482076B-F530-9842-AD14-6A1E9836FE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El Cliente es el dueño del los datos, </a:t>
            </a:r>
            <a:br>
              <a:rPr lang="es-ES_tradnl" dirty="0"/>
            </a:br>
            <a:r>
              <a:rPr lang="es-ES_tradnl" dirty="0"/>
              <a:t>controla el acceso y ubicación</a:t>
            </a:r>
          </a:p>
        </p:txBody>
      </p:sp>
    </p:spTree>
    <p:extLst>
      <p:ext uri="{BB962C8B-B14F-4D97-AF65-F5344CB8AC3E}">
        <p14:creationId xmlns:p14="http://schemas.microsoft.com/office/powerpoint/2010/main" val="30103928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3CA4A-E87A-434D-9BEF-102EAE91BA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157655"/>
            <a:ext cx="11701167" cy="5927835"/>
          </a:xfrm>
        </p:spPr>
        <p:txBody>
          <a:bodyPr anchor="t"/>
          <a:lstStyle/>
          <a:p>
            <a:r>
              <a:rPr lang="es-ES_tradnl" noProof="0" dirty="0"/>
              <a:t>Mito Nro. </a:t>
            </a:r>
            <a:r>
              <a:rPr lang="es-ES_tradnl" dirty="0"/>
              <a:t>5</a:t>
            </a:r>
            <a:br>
              <a:rPr lang="es-ES_tradnl" dirty="0"/>
            </a:br>
            <a:r>
              <a:rPr lang="es-ES_tradnl" i="1" dirty="0"/>
              <a:t>"Mi negocio requiere datos personales confidenciales, no puedo usar la nube"</a:t>
            </a:r>
            <a:br>
              <a:rPr lang="es-ES_tradnl" i="1" noProof="0" dirty="0"/>
            </a:br>
            <a:endParaRPr lang="es-ES_tradnl" i="1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6954C9E-FDBC-974F-B917-DAB033BB2FCE}"/>
              </a:ext>
            </a:extLst>
          </p:cNvPr>
          <p:cNvSpPr/>
          <p:nvPr/>
        </p:nvSpPr>
        <p:spPr>
          <a:xfrm rot="538869">
            <a:off x="2976805" y="5978310"/>
            <a:ext cx="5775941" cy="1200329"/>
          </a:xfrm>
          <a:prstGeom prst="rect">
            <a:avLst/>
          </a:prstGeom>
          <a:noFill/>
          <a:ln w="38100">
            <a:solidFill>
              <a:schemeClr val="tx1">
                <a:lumMod val="50000"/>
              </a:schemeClr>
            </a:solidFill>
          </a:ln>
        </p:spPr>
        <p:txBody>
          <a:bodyPr wrap="none" lIns="91440" tIns="45720" rIns="91440" bIns="45720" anchor="ctr">
            <a:spAutoFit/>
          </a:bodyPr>
          <a:lstStyle/>
          <a:p>
            <a:pPr algn="ctr"/>
            <a:r>
              <a:rPr lang="en-US" sz="7200" b="1" cap="none" spc="0" dirty="0" err="1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Demitificado</a:t>
            </a:r>
            <a:endParaRPr lang="en-US" sz="7200" b="1" cap="none" spc="0" dirty="0">
              <a:ln w="0"/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545565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F6F2F-9360-4741-AFBE-712D33F48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Protección del almacenamiento de objetos (Amazon S3)</a:t>
            </a:r>
          </a:p>
        </p:txBody>
      </p:sp>
      <p:sp>
        <p:nvSpPr>
          <p:cNvPr id="7" name="Content Placeholder 5"/>
          <p:cNvSpPr txBox="1">
            <a:spLocks/>
          </p:cNvSpPr>
          <p:nvPr/>
        </p:nvSpPr>
        <p:spPr>
          <a:xfrm>
            <a:off x="5715000" y="1249350"/>
            <a:ext cx="3200400" cy="611722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400" b="0" i="0" kern="1200">
                <a:solidFill>
                  <a:schemeClr val="tx1"/>
                </a:solidFill>
                <a:latin typeface="Amazon Ember" panose="02000000000000000000" pitchFamily="2" charset="0"/>
                <a:ea typeface="Amazon Ember" panose="02000000000000000000" pitchFamily="2" charset="0"/>
                <a:cs typeface="Amazon Ember" panose="02000000000000000000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tx1"/>
                </a:solidFill>
                <a:latin typeface="Amazon Ember" panose="02000000000000000000" pitchFamily="2" charset="0"/>
                <a:ea typeface="Amazon Ember" panose="02000000000000000000" pitchFamily="2" charset="0"/>
                <a:cs typeface="Amazon Ember" panose="02000000000000000000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Amazon Ember" panose="02000000000000000000" pitchFamily="2" charset="0"/>
                <a:ea typeface="Amazon Ember" panose="02000000000000000000" pitchFamily="2" charset="0"/>
                <a:cs typeface="Amazon Ember" panose="02000000000000000000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chemeClr val="tx1"/>
                </a:solidFill>
                <a:latin typeface="Amazon Ember" panose="02000000000000000000" pitchFamily="2" charset="0"/>
                <a:ea typeface="Amazon Ember" panose="02000000000000000000" pitchFamily="2" charset="0"/>
                <a:cs typeface="Amazon Ember" panose="02000000000000000000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chemeClr val="tx1"/>
                </a:solidFill>
                <a:latin typeface="Amazon Ember" panose="02000000000000000000" pitchFamily="2" charset="0"/>
                <a:ea typeface="Amazon Ember" panose="02000000000000000000" pitchFamily="2" charset="0"/>
                <a:cs typeface="Amazon Ember" panose="02000000000000000000" pitchFamily="2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840">
                <a:solidFill>
                  <a:srgbClr val="F89903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Public Access Block</a:t>
            </a:r>
          </a:p>
        </p:txBody>
      </p:sp>
      <p:sp>
        <p:nvSpPr>
          <p:cNvPr id="8" name="Content Placeholder 3"/>
          <p:cNvSpPr txBox="1">
            <a:spLocks/>
          </p:cNvSpPr>
          <p:nvPr/>
        </p:nvSpPr>
        <p:spPr>
          <a:xfrm>
            <a:off x="1032235" y="1262208"/>
            <a:ext cx="3200400" cy="602160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400" b="1" i="0" kern="1200" baseline="0">
                <a:solidFill>
                  <a:srgbClr val="FFFFFF"/>
                </a:solidFill>
                <a:latin typeface="Amazon Ember"/>
                <a:ea typeface="+mn-ea"/>
                <a:cs typeface="Amazon Ember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accent6">
                    <a:lumMod val="50000"/>
                  </a:schemeClr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chemeClr val="accent6">
                    <a:lumMod val="50000"/>
                  </a:schemeClr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chemeClr val="accent6">
                    <a:lumMod val="50000"/>
                  </a:schemeClr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chemeClr val="accent6">
                    <a:lumMod val="50000"/>
                  </a:schemeClr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_tradnl" sz="3840" b="0" dirty="0">
                <a:solidFill>
                  <a:srgbClr val="F89903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S3 privado por defecto</a:t>
            </a:r>
          </a:p>
        </p:txBody>
      </p:sp>
      <p:sp>
        <p:nvSpPr>
          <p:cNvPr id="9" name="Content Placeholder 3"/>
          <p:cNvSpPr txBox="1">
            <a:spLocks/>
          </p:cNvSpPr>
          <p:nvPr/>
        </p:nvSpPr>
        <p:spPr>
          <a:xfrm>
            <a:off x="1032235" y="5971400"/>
            <a:ext cx="12565930" cy="1161130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400" b="1" i="0" kern="1200" baseline="0">
                <a:solidFill>
                  <a:srgbClr val="FFFFFF"/>
                </a:solidFill>
                <a:latin typeface="Amazon Ember"/>
                <a:ea typeface="+mn-ea"/>
                <a:cs typeface="Amazon Ember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accent6">
                    <a:lumMod val="50000"/>
                  </a:schemeClr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chemeClr val="accent6">
                    <a:lumMod val="50000"/>
                  </a:schemeClr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chemeClr val="accent6">
                    <a:lumMod val="50000"/>
                  </a:schemeClr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chemeClr val="accent6">
                    <a:lumMod val="50000"/>
                  </a:schemeClr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_tradnl" sz="3200" b="0" dirty="0">
                <a:solidFill>
                  <a:schemeClr val="tx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Los objetos en S3 son privados por defecto. Se pueden definir políticas centralizadas de bloqueo de acceso publico y el uso de cifrado agrega una nueva capa de control de acceso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2235" y="2514600"/>
            <a:ext cx="3200400" cy="3200400"/>
          </a:xfrm>
          <a:prstGeom prst="rect">
            <a:avLst/>
          </a:prstGeom>
        </p:spPr>
      </p:pic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A99AE4A1-364C-9644-82C5-AB945C3EC7A4}"/>
              </a:ext>
            </a:extLst>
          </p:cNvPr>
          <p:cNvSpPr txBox="1">
            <a:spLocks/>
          </p:cNvSpPr>
          <p:nvPr/>
        </p:nvSpPr>
        <p:spPr>
          <a:xfrm>
            <a:off x="10501541" y="1400541"/>
            <a:ext cx="3200400" cy="628422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400" b="0" i="0" kern="1200">
                <a:solidFill>
                  <a:schemeClr val="tx1"/>
                </a:solidFill>
                <a:latin typeface="Amazon Ember" panose="02000000000000000000" pitchFamily="2" charset="0"/>
                <a:ea typeface="Amazon Ember" panose="02000000000000000000" pitchFamily="2" charset="0"/>
                <a:cs typeface="Amazon Ember" panose="02000000000000000000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tx1"/>
                </a:solidFill>
                <a:latin typeface="Amazon Ember" panose="02000000000000000000" pitchFamily="2" charset="0"/>
                <a:ea typeface="Amazon Ember" panose="02000000000000000000" pitchFamily="2" charset="0"/>
                <a:cs typeface="Amazon Ember" panose="02000000000000000000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Amazon Ember" panose="02000000000000000000" pitchFamily="2" charset="0"/>
                <a:ea typeface="Amazon Ember" panose="02000000000000000000" pitchFamily="2" charset="0"/>
                <a:cs typeface="Amazon Ember" panose="02000000000000000000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chemeClr val="tx1"/>
                </a:solidFill>
                <a:latin typeface="Amazon Ember" panose="02000000000000000000" pitchFamily="2" charset="0"/>
                <a:ea typeface="Amazon Ember" panose="02000000000000000000" pitchFamily="2" charset="0"/>
                <a:cs typeface="Amazon Ember" panose="02000000000000000000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chemeClr val="tx1"/>
                </a:solidFill>
                <a:latin typeface="Amazon Ember" panose="02000000000000000000" pitchFamily="2" charset="0"/>
                <a:ea typeface="Amazon Ember" panose="02000000000000000000" pitchFamily="2" charset="0"/>
                <a:cs typeface="Amazon Ember" panose="02000000000000000000" pitchFamily="2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_tradnl" sz="3840" dirty="0">
                <a:solidFill>
                  <a:srgbClr val="F89903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AWS KMS</a:t>
            </a:r>
          </a:p>
        </p:txBody>
      </p:sp>
      <p:pic>
        <p:nvPicPr>
          <p:cNvPr id="11" name="Graphic 2">
            <a:extLst>
              <a:ext uri="{FF2B5EF4-FFF2-40B4-BE49-F238E27FC236}">
                <a16:creationId xmlns:a16="http://schemas.microsoft.com/office/drawing/2014/main" id="{1C88EB61-6645-7C48-97CA-EF299F11820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b="38330"/>
          <a:stretch/>
        </p:blipFill>
        <p:spPr>
          <a:xfrm>
            <a:off x="10501541" y="2519395"/>
            <a:ext cx="3200400" cy="319081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E80E16B-08C5-8F4F-B5E4-1F53D8749F4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07579" y="2220185"/>
            <a:ext cx="3559992" cy="3559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0470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Cifrado de extremo a extremo: En reposo</a:t>
            </a:r>
            <a:br>
              <a:rPr lang="es-ES_tradnl" dirty="0"/>
            </a:br>
            <a:r>
              <a:rPr lang="es-ES_tradnl" sz="2880" dirty="0">
                <a:solidFill>
                  <a:srgbClr val="FFFFFF"/>
                </a:solidFill>
              </a:rPr>
              <a:t>AWS Key Management </a:t>
            </a:r>
            <a:r>
              <a:rPr lang="es-ES_tradnl" sz="2880" dirty="0" err="1">
                <a:solidFill>
                  <a:srgbClr val="FFFFFF"/>
                </a:solidFill>
              </a:rPr>
              <a:t>Service</a:t>
            </a:r>
            <a:r>
              <a:rPr lang="es-ES_tradnl" sz="2880" dirty="0">
                <a:solidFill>
                  <a:srgbClr val="FFFFFF"/>
                </a:solidFill>
              </a:rPr>
              <a:t> (KMS) - </a:t>
            </a:r>
            <a:r>
              <a:rPr lang="es-ES_tradnl" sz="2880" dirty="0" err="1">
                <a:solidFill>
                  <a:srgbClr val="FFFFFF"/>
                </a:solidFill>
              </a:rPr>
              <a:t>CloudHSM</a:t>
            </a:r>
            <a:endParaRPr lang="es-ES_tradnl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B20F758-0E97-4342-A0BA-56453E8068DC}"/>
              </a:ext>
            </a:extLst>
          </p:cNvPr>
          <p:cNvSpPr txBox="1"/>
          <p:nvPr/>
        </p:nvSpPr>
        <p:spPr>
          <a:xfrm>
            <a:off x="1546646" y="2661338"/>
            <a:ext cx="184731" cy="6832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384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CD536A19-8D83-834B-A695-DBFCED22B1A8}"/>
              </a:ext>
            </a:extLst>
          </p:cNvPr>
          <p:cNvSpPr/>
          <p:nvPr/>
        </p:nvSpPr>
        <p:spPr>
          <a:xfrm rot="5400000">
            <a:off x="6937996" y="-3265784"/>
            <a:ext cx="656725" cy="10099093"/>
          </a:xfrm>
          <a:prstGeom prst="roundRect">
            <a:avLst/>
          </a:prstGeom>
          <a:solidFill>
            <a:srgbClr val="FFFFFF"/>
          </a:solidFill>
          <a:ln w="25400" cap="flat" cmpd="sng" algn="ctr">
            <a:solidFill>
              <a:srgbClr val="FFFFFF"/>
            </a:solidFill>
            <a:prstDash val="solid"/>
          </a:ln>
          <a:effectLst/>
        </p:spPr>
        <p:txBody>
          <a:bodyPr vert="vert270" rtlCol="0" anchor="ctr"/>
          <a:lstStyle/>
          <a:p>
            <a:pPr lvl="0" algn="ctr">
              <a:defRPr/>
            </a:pPr>
            <a:r>
              <a:rPr lang="es-ES_tradnl" sz="3200" kern="0" dirty="0">
                <a:solidFill>
                  <a:srgbClr val="1D516C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Cifrado de Volumen</a:t>
            </a:r>
            <a:endParaRPr lang="en-US" sz="3200" kern="0" dirty="0">
              <a:solidFill>
                <a:srgbClr val="1D516C"/>
              </a:solidFill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9E97539B-3493-6F4E-8C13-EE7615B73485}"/>
              </a:ext>
            </a:extLst>
          </p:cNvPr>
          <p:cNvSpPr/>
          <p:nvPr/>
        </p:nvSpPr>
        <p:spPr>
          <a:xfrm>
            <a:off x="2225700" y="2305868"/>
            <a:ext cx="2755229" cy="878021"/>
          </a:xfrm>
          <a:prstGeom prst="roundRect">
            <a:avLst/>
          </a:prstGeom>
          <a:solidFill>
            <a:srgbClr val="EB5F07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s-ES_tradnl" sz="2240" kern="0" dirty="0">
                <a:solidFill>
                  <a:srgbClr val="FFFF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Cifrado de disco (EBS)</a:t>
            </a:r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F6E94260-021C-D34A-BC4A-5ADCF48186D8}"/>
              </a:ext>
            </a:extLst>
          </p:cNvPr>
          <p:cNvSpPr/>
          <p:nvPr/>
        </p:nvSpPr>
        <p:spPr>
          <a:xfrm>
            <a:off x="5291994" y="2305868"/>
            <a:ext cx="3316819" cy="878021"/>
          </a:xfrm>
          <a:prstGeom prst="roundRect">
            <a:avLst/>
          </a:prstGeom>
          <a:solidFill>
            <a:srgbClr val="EB5F07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s-ES_tradnl" sz="2240" kern="0">
                <a:solidFill>
                  <a:srgbClr val="FFFF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Archivos</a:t>
            </a:r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501E070C-6101-A940-8B22-F3BE56B8DC99}"/>
              </a:ext>
            </a:extLst>
          </p:cNvPr>
          <p:cNvSpPr/>
          <p:nvPr/>
        </p:nvSpPr>
        <p:spPr>
          <a:xfrm>
            <a:off x="8919886" y="2305868"/>
            <a:ext cx="3396016" cy="878021"/>
          </a:xfrm>
          <a:prstGeom prst="roundRect">
            <a:avLst/>
          </a:prstGeom>
          <a:solidFill>
            <a:srgbClr val="EB5F07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lvl="0" algn="ctr">
              <a:defRPr/>
            </a:pPr>
            <a:r>
              <a:rPr lang="es-ES_tradnl" sz="1920" kern="0" dirty="0">
                <a:solidFill>
                  <a:srgbClr val="FFFF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Soluciones de </a:t>
            </a:r>
            <a:r>
              <a:rPr lang="es-ES_tradnl" sz="1920" kern="0" dirty="0" err="1">
                <a:solidFill>
                  <a:srgbClr val="FFFF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Partner</a:t>
            </a:r>
            <a:r>
              <a:rPr lang="es-ES_tradnl" sz="1920" kern="0" dirty="0">
                <a:solidFill>
                  <a:srgbClr val="FFFF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/ Marketplace</a:t>
            </a:r>
            <a:endParaRPr lang="en-US" sz="1920" kern="0" dirty="0">
              <a:solidFill>
                <a:srgbClr val="FFFFFF"/>
              </a:solidFill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A88DF5F3-B613-BF49-B139-3A4438410989}"/>
              </a:ext>
            </a:extLst>
          </p:cNvPr>
          <p:cNvSpPr/>
          <p:nvPr/>
        </p:nvSpPr>
        <p:spPr>
          <a:xfrm rot="5400000">
            <a:off x="6942073" y="-1237867"/>
            <a:ext cx="607928" cy="10139731"/>
          </a:xfrm>
          <a:prstGeom prst="roundRect">
            <a:avLst/>
          </a:prstGeom>
          <a:solidFill>
            <a:srgbClr val="FFFFFF"/>
          </a:solidFill>
          <a:ln w="25400" cap="flat" cmpd="sng" algn="ctr">
            <a:solidFill>
              <a:srgbClr val="FFFFFF"/>
            </a:solidFill>
            <a:prstDash val="solid"/>
          </a:ln>
          <a:effectLst/>
        </p:spPr>
        <p:txBody>
          <a:bodyPr vert="vert270" rtlCol="0" anchor="ctr"/>
          <a:lstStyle/>
          <a:p>
            <a:pPr algn="ctr">
              <a:defRPr/>
            </a:pPr>
            <a:r>
              <a:rPr lang="es-ES_tradnl" sz="3200" kern="0" dirty="0">
                <a:solidFill>
                  <a:srgbClr val="1D516C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Cifrado de Objetos</a:t>
            </a:r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F0BBE2D2-3739-5648-BF83-E1E1F35993AD}"/>
              </a:ext>
            </a:extLst>
          </p:cNvPr>
          <p:cNvSpPr/>
          <p:nvPr/>
        </p:nvSpPr>
        <p:spPr>
          <a:xfrm>
            <a:off x="2185062" y="4378508"/>
            <a:ext cx="2986301" cy="878021"/>
          </a:xfrm>
          <a:prstGeom prst="roundRect">
            <a:avLst/>
          </a:prstGeom>
          <a:solidFill>
            <a:srgbClr val="EB5F07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s-ES_tradnl" sz="1920" kern="0">
                <a:solidFill>
                  <a:srgbClr val="FFFF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Cifrado del lado del servidor (SSE-S3)</a:t>
            </a:r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FB35A3F7-16CE-FD4B-B4F4-22D5CFD21D6A}"/>
              </a:ext>
            </a:extLst>
          </p:cNvPr>
          <p:cNvSpPr/>
          <p:nvPr/>
        </p:nvSpPr>
        <p:spPr>
          <a:xfrm>
            <a:off x="5397954" y="4378508"/>
            <a:ext cx="3324859" cy="878021"/>
          </a:xfrm>
          <a:prstGeom prst="roundRect">
            <a:avLst/>
          </a:prstGeom>
          <a:solidFill>
            <a:srgbClr val="EB5F07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>
              <a:lnSpc>
                <a:spcPct val="80000"/>
              </a:lnSpc>
              <a:defRPr/>
            </a:pPr>
            <a:r>
              <a:rPr lang="es-ES_tradnl" sz="1920" kern="0" dirty="0">
                <a:solidFill>
                  <a:srgbClr val="FFFF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S3 SSE con claves administradas por el cliente (KMS)</a:t>
            </a:r>
            <a:endParaRPr lang="en-US" sz="1920" kern="0" dirty="0">
              <a:solidFill>
                <a:srgbClr val="FFFFFF"/>
              </a:solidFill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4A2D98D0-5143-BF4D-91F0-DEF8636B0CD5}"/>
              </a:ext>
            </a:extLst>
          </p:cNvPr>
          <p:cNvSpPr/>
          <p:nvPr/>
        </p:nvSpPr>
        <p:spPr>
          <a:xfrm>
            <a:off x="8992814" y="4378508"/>
            <a:ext cx="3323089" cy="878021"/>
          </a:xfrm>
          <a:prstGeom prst="roundRect">
            <a:avLst/>
          </a:prstGeom>
          <a:solidFill>
            <a:srgbClr val="EB5F07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s-ES_tradnl" sz="1920" kern="0">
                <a:solidFill>
                  <a:srgbClr val="FFFF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Cifrado del lado del cliente</a:t>
            </a:r>
            <a:endParaRPr lang="en-US" sz="1920" kern="0">
              <a:solidFill>
                <a:srgbClr val="FFFFFF"/>
              </a:solidFill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6056249E-6E0E-7248-B087-A91158477886}"/>
              </a:ext>
            </a:extLst>
          </p:cNvPr>
          <p:cNvSpPr/>
          <p:nvPr/>
        </p:nvSpPr>
        <p:spPr>
          <a:xfrm rot="5400000">
            <a:off x="6917676" y="757577"/>
            <a:ext cx="656725" cy="10139728"/>
          </a:xfrm>
          <a:prstGeom prst="roundRect">
            <a:avLst/>
          </a:prstGeom>
          <a:solidFill>
            <a:srgbClr val="FFFFFF"/>
          </a:solidFill>
          <a:ln w="25400" cap="flat" cmpd="sng" algn="ctr">
            <a:solidFill>
              <a:srgbClr val="FFFFFF"/>
            </a:solidFill>
            <a:prstDash val="solid"/>
          </a:ln>
          <a:effectLst/>
        </p:spPr>
        <p:txBody>
          <a:bodyPr vert="vert270" rtlCol="0" anchor="ctr"/>
          <a:lstStyle/>
          <a:p>
            <a:pPr algn="ctr">
              <a:defRPr/>
            </a:pPr>
            <a:r>
              <a:rPr lang="es-ES_tradnl" sz="3200" kern="0" dirty="0">
                <a:solidFill>
                  <a:srgbClr val="1D516C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Cifrado de Base de Datos</a:t>
            </a:r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A76927FE-2012-1C44-ABF7-EF63685432CF}"/>
              </a:ext>
            </a:extLst>
          </p:cNvPr>
          <p:cNvSpPr/>
          <p:nvPr/>
        </p:nvSpPr>
        <p:spPr>
          <a:xfrm>
            <a:off x="10378632" y="6349549"/>
            <a:ext cx="1939912" cy="878021"/>
          </a:xfrm>
          <a:prstGeom prst="roundRect">
            <a:avLst/>
          </a:prstGeom>
          <a:solidFill>
            <a:srgbClr val="EB5F07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s-ES_tradnl" sz="1920" kern="0" dirty="0" err="1">
                <a:solidFill>
                  <a:srgbClr val="FFFF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Redshift</a:t>
            </a:r>
            <a:endParaRPr lang="es-ES_tradnl" sz="1920" kern="0" dirty="0">
              <a:solidFill>
                <a:srgbClr val="FFFFFF"/>
              </a:solidFill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EC0B3486-A8F2-F84F-BFD5-7566075B9947}"/>
              </a:ext>
            </a:extLst>
          </p:cNvPr>
          <p:cNvSpPr/>
          <p:nvPr/>
        </p:nvSpPr>
        <p:spPr>
          <a:xfrm>
            <a:off x="8342231" y="6349549"/>
            <a:ext cx="1939912" cy="878021"/>
          </a:xfrm>
          <a:prstGeom prst="roundRect">
            <a:avLst/>
          </a:prstGeom>
          <a:solidFill>
            <a:srgbClr val="EB5F07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s-ES_tradnl" sz="1760" kern="0">
                <a:solidFill>
                  <a:srgbClr val="FFFF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PostgreSQL</a:t>
            </a:r>
          </a:p>
        </p:txBody>
      </p:sp>
      <p:sp>
        <p:nvSpPr>
          <p:cNvPr id="60" name="Rounded Rectangle 59">
            <a:extLst>
              <a:ext uri="{FF2B5EF4-FFF2-40B4-BE49-F238E27FC236}">
                <a16:creationId xmlns:a16="http://schemas.microsoft.com/office/drawing/2014/main" id="{C67B31E0-44FB-6C49-86B8-56F351FA350A}"/>
              </a:ext>
            </a:extLst>
          </p:cNvPr>
          <p:cNvSpPr/>
          <p:nvPr/>
        </p:nvSpPr>
        <p:spPr>
          <a:xfrm>
            <a:off x="6305825" y="6369143"/>
            <a:ext cx="1939912" cy="859926"/>
          </a:xfrm>
          <a:prstGeom prst="roundRect">
            <a:avLst/>
          </a:prstGeom>
          <a:solidFill>
            <a:srgbClr val="EB5F07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s-ES_tradnl" sz="1760" kern="0">
                <a:solidFill>
                  <a:srgbClr val="FFFF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MYSQL</a:t>
            </a:r>
          </a:p>
        </p:txBody>
      </p:sp>
      <p:sp>
        <p:nvSpPr>
          <p:cNvPr id="61" name="Rounded Rectangle 60">
            <a:extLst>
              <a:ext uri="{FF2B5EF4-FFF2-40B4-BE49-F238E27FC236}">
                <a16:creationId xmlns:a16="http://schemas.microsoft.com/office/drawing/2014/main" id="{4B9EC6D8-967E-1F4D-9120-317CDD284E1B}"/>
              </a:ext>
            </a:extLst>
          </p:cNvPr>
          <p:cNvSpPr/>
          <p:nvPr/>
        </p:nvSpPr>
        <p:spPr>
          <a:xfrm>
            <a:off x="4269425" y="6349549"/>
            <a:ext cx="1939912" cy="878021"/>
          </a:xfrm>
          <a:prstGeom prst="roundRect">
            <a:avLst/>
          </a:prstGeom>
          <a:solidFill>
            <a:srgbClr val="EB5F07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s-ES_tradnl" sz="1760" kern="0" dirty="0">
                <a:solidFill>
                  <a:srgbClr val="FFFF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ORACLE</a:t>
            </a:r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5F345AC9-AE46-124C-8EBB-216AC64B14CC}"/>
              </a:ext>
            </a:extLst>
          </p:cNvPr>
          <p:cNvSpPr/>
          <p:nvPr/>
        </p:nvSpPr>
        <p:spPr>
          <a:xfrm>
            <a:off x="2233025" y="6349549"/>
            <a:ext cx="1939912" cy="878021"/>
          </a:xfrm>
          <a:prstGeom prst="roundRect">
            <a:avLst/>
          </a:prstGeom>
          <a:solidFill>
            <a:srgbClr val="EB5F07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s-ES_tradnl" sz="1760" kern="0" dirty="0">
                <a:solidFill>
                  <a:srgbClr val="FFFF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MS SQL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95142C9D-4190-FA41-923C-592633D8E21D}"/>
              </a:ext>
            </a:extLst>
          </p:cNvPr>
          <p:cNvSpPr txBox="1"/>
          <p:nvPr/>
        </p:nvSpPr>
        <p:spPr>
          <a:xfrm>
            <a:off x="-142882" y="3524751"/>
            <a:ext cx="1885597" cy="909968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s-ES_tradnl" sz="3456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AWS</a:t>
            </a:r>
          </a:p>
          <a:p>
            <a:pPr algn="ctr"/>
            <a:r>
              <a:rPr lang="es-ES_tradnl" sz="3456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KMS</a:t>
            </a:r>
          </a:p>
        </p:txBody>
      </p:sp>
      <p:sp>
        <p:nvSpPr>
          <p:cNvPr id="65" name="Up-Down Arrow 64">
            <a:extLst>
              <a:ext uri="{FF2B5EF4-FFF2-40B4-BE49-F238E27FC236}">
                <a16:creationId xmlns:a16="http://schemas.microsoft.com/office/drawing/2014/main" id="{52EE9E07-4B7F-9242-A105-B2CF2C4CE330}"/>
              </a:ext>
            </a:extLst>
          </p:cNvPr>
          <p:cNvSpPr/>
          <p:nvPr/>
        </p:nvSpPr>
        <p:spPr>
          <a:xfrm>
            <a:off x="1465341" y="1900439"/>
            <a:ext cx="578048" cy="5394616"/>
          </a:xfrm>
          <a:prstGeom prst="upDown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84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pic>
        <p:nvPicPr>
          <p:cNvPr id="66" name="Content Placeholder 6">
            <a:extLst>
              <a:ext uri="{FF2B5EF4-FFF2-40B4-BE49-F238E27FC236}">
                <a16:creationId xmlns:a16="http://schemas.microsoft.com/office/drawing/2014/main" id="{DA542748-5B3A-9446-9235-2D555154341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8771" y="5983729"/>
            <a:ext cx="1326097" cy="731640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id="{C5EACFC1-7F1C-D34D-8247-EF70FD0721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2353" y="2321127"/>
            <a:ext cx="1137920" cy="1137920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91A9AFEA-50B4-8B47-A428-219C2913C678}"/>
              </a:ext>
            </a:extLst>
          </p:cNvPr>
          <p:cNvGrpSpPr/>
          <p:nvPr/>
        </p:nvGrpSpPr>
        <p:grpSpPr>
          <a:xfrm>
            <a:off x="12450214" y="1273990"/>
            <a:ext cx="1769737" cy="2202637"/>
            <a:chOff x="7746214" y="1051216"/>
            <a:chExt cx="1106086" cy="1376648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BDCE5C24-FCD7-9648-9787-2D65427A5506}"/>
                </a:ext>
              </a:extLst>
            </p:cNvPr>
            <p:cNvSpPr>
              <a:spLocks/>
            </p:cNvSpPr>
            <p:nvPr/>
          </p:nvSpPr>
          <p:spPr bwMode="auto">
            <a:xfrm>
              <a:off x="8431177" y="2154010"/>
              <a:ext cx="374423" cy="1422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ctr">
                <a:lnSpc>
                  <a:spcPct val="120000"/>
                </a:lnSpc>
              </a:pPr>
              <a:r>
                <a:rPr lang="en-US" sz="1600" dirty="0">
                  <a:solidFill>
                    <a:srgbClr val="FFFFFF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  <a:sym typeface="Lucida Grande" charset="0"/>
                </a:rPr>
                <a:t>EBS</a:t>
              </a:r>
            </a:p>
          </p:txBody>
        </p:sp>
        <p:pic>
          <p:nvPicPr>
            <p:cNvPr id="44" name="Picture 43" descr="double-ended-arrow.png">
              <a:extLst>
                <a:ext uri="{FF2B5EF4-FFF2-40B4-BE49-F238E27FC236}">
                  <a16:creationId xmlns:a16="http://schemas.microsoft.com/office/drawing/2014/main" id="{5EEDCEE2-8005-5246-9E29-893542B3E57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 flipV="1">
              <a:off x="8462470" y="1710969"/>
              <a:ext cx="294255" cy="125489"/>
            </a:xfrm>
            <a:prstGeom prst="rect">
              <a:avLst/>
            </a:prstGeom>
          </p:spPr>
        </p:pic>
        <p:pic>
          <p:nvPicPr>
            <p:cNvPr id="36" name="Graphic 35">
              <a:extLst>
                <a:ext uri="{FF2B5EF4-FFF2-40B4-BE49-F238E27FC236}">
                  <a16:creationId xmlns:a16="http://schemas.microsoft.com/office/drawing/2014/main" id="{58449991-45CC-8F41-BF69-AC8EBB3E201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382400" y="1051216"/>
              <a:ext cx="469900" cy="469900"/>
            </a:xfrm>
            <a:prstGeom prst="rect">
              <a:avLst/>
            </a:prstGeom>
          </p:spPr>
        </p:pic>
        <p:pic>
          <p:nvPicPr>
            <p:cNvPr id="37" name="Graphic 36">
              <a:extLst>
                <a:ext uri="{FF2B5EF4-FFF2-40B4-BE49-F238E27FC236}">
                  <a16:creationId xmlns:a16="http://schemas.microsoft.com/office/drawing/2014/main" id="{EE69CE1C-2DEC-3541-A051-F54A421EB70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8382400" y="1957964"/>
              <a:ext cx="469900" cy="469900"/>
            </a:xfrm>
            <a:prstGeom prst="rect">
              <a:avLst/>
            </a:prstGeom>
          </p:spPr>
        </p:pic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23B74D97-A281-7E43-B903-0A395777C63F}"/>
                </a:ext>
              </a:extLst>
            </p:cNvPr>
            <p:cNvSpPr>
              <a:spLocks/>
            </p:cNvSpPr>
            <p:nvPr/>
          </p:nvSpPr>
          <p:spPr bwMode="auto">
            <a:xfrm>
              <a:off x="8438464" y="1198454"/>
              <a:ext cx="374423" cy="1422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ctr">
                <a:lnSpc>
                  <a:spcPct val="120000"/>
                </a:lnSpc>
              </a:pPr>
              <a:r>
                <a:rPr lang="en-US" sz="1600" dirty="0">
                  <a:solidFill>
                    <a:srgbClr val="FFFFFF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  <a:sym typeface="Lucida Grande" charset="0"/>
                </a:rPr>
                <a:t>EC2</a:t>
              </a:r>
            </a:p>
          </p:txBody>
        </p:sp>
        <p:pic>
          <p:nvPicPr>
            <p:cNvPr id="69" name="Graphic 68">
              <a:extLst>
                <a:ext uri="{FF2B5EF4-FFF2-40B4-BE49-F238E27FC236}">
                  <a16:creationId xmlns:a16="http://schemas.microsoft.com/office/drawing/2014/main" id="{5712BECC-BC78-0448-B00F-BE703C4B72A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746214" y="1415260"/>
              <a:ext cx="469900" cy="469900"/>
            </a:xfrm>
            <a:prstGeom prst="rect">
              <a:avLst/>
            </a:prstGeom>
          </p:spPr>
        </p:pic>
        <p:pic>
          <p:nvPicPr>
            <p:cNvPr id="70" name="Graphic 69">
              <a:extLst>
                <a:ext uri="{FF2B5EF4-FFF2-40B4-BE49-F238E27FC236}">
                  <a16:creationId xmlns:a16="http://schemas.microsoft.com/office/drawing/2014/main" id="{F45F9BE7-574E-304F-A5CC-5275CAA1880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7876491" y="1682709"/>
              <a:ext cx="469900" cy="469900"/>
            </a:xfrm>
            <a:prstGeom prst="rect">
              <a:avLst/>
            </a:prstGeom>
          </p:spPr>
        </p:pic>
      </p:grpSp>
      <p:pic>
        <p:nvPicPr>
          <p:cNvPr id="72" name="Graphic 71">
            <a:extLst>
              <a:ext uri="{FF2B5EF4-FFF2-40B4-BE49-F238E27FC236}">
                <a16:creationId xmlns:a16="http://schemas.microsoft.com/office/drawing/2014/main" id="{E8E54454-2F51-944A-8BF8-F30C8DAD8B9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2977193" y="3898587"/>
            <a:ext cx="1137920" cy="1137920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id="{4ED4D1AE-169B-F54F-9AAD-C82F0B5D393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2784152" y="5607143"/>
            <a:ext cx="1524000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608972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764021-07F4-8643-8B6B-2E16585E0FAA}"/>
              </a:ext>
            </a:extLst>
          </p:cNvPr>
          <p:cNvSpPr txBox="1">
            <a:spLocks/>
          </p:cNvSpPr>
          <p:nvPr/>
        </p:nvSpPr>
        <p:spPr>
          <a:xfrm>
            <a:off x="406659" y="1749549"/>
            <a:ext cx="11145010" cy="3929537"/>
          </a:xfrm>
          <a:prstGeom prst="rect">
            <a:avLst/>
          </a:prstGeom>
        </p:spPr>
        <p:txBody>
          <a:bodyPr/>
          <a:lstStyle>
            <a:lvl1pPr marL="0" indent="0" algn="l" defTabSz="731520" rtl="0" eaLnBrk="1" latinLnBrk="0" hangingPunct="1">
              <a:spcBef>
                <a:spcPct val="20000"/>
              </a:spcBef>
              <a:buFontTx/>
              <a:buNone/>
              <a:defRPr sz="2900" b="0" i="0" kern="1200">
                <a:solidFill>
                  <a:schemeClr val="tx1"/>
                </a:solidFill>
                <a:latin typeface="Amazon Ember Regular" charset="0"/>
                <a:ea typeface="+mn-ea"/>
                <a:cs typeface="Amazon Ember Regular" charset="0"/>
              </a:defRPr>
            </a:lvl1pPr>
            <a:lvl2pPr marL="1188720" indent="-457200" algn="l" defTabSz="731520" rtl="0" eaLnBrk="1" latinLnBrk="0" hangingPunct="1">
              <a:spcBef>
                <a:spcPct val="20000"/>
              </a:spcBef>
              <a:buFont typeface="Arial"/>
              <a:buChar char="•"/>
              <a:defRPr sz="2900" b="0" i="0" kern="1200">
                <a:solidFill>
                  <a:schemeClr val="tx1"/>
                </a:solidFill>
                <a:latin typeface="Amazon Ember Regular" charset="0"/>
                <a:ea typeface="+mn-ea"/>
                <a:cs typeface="Amazon Ember Regular" charset="0"/>
              </a:defRPr>
            </a:lvl2pPr>
            <a:lvl3pPr marL="1828800" indent="-365760" algn="l" defTabSz="731520" rtl="0" eaLnBrk="1" latinLnBrk="0" hangingPunct="1">
              <a:spcBef>
                <a:spcPct val="20000"/>
              </a:spcBef>
              <a:buFont typeface="Arial"/>
              <a:buChar char="•"/>
              <a:defRPr sz="2600" b="0" i="0" kern="1200">
                <a:solidFill>
                  <a:schemeClr val="tx1"/>
                </a:solidFill>
                <a:latin typeface="Amazon Ember Regular" charset="0"/>
                <a:ea typeface="+mn-ea"/>
                <a:cs typeface="Amazon Ember Regular" charset="0"/>
              </a:defRPr>
            </a:lvl3pPr>
            <a:lvl4pPr marL="2560320" indent="-365760" algn="l" defTabSz="731520" rtl="0" eaLnBrk="1" latinLnBrk="0" hangingPunct="1">
              <a:spcBef>
                <a:spcPct val="20000"/>
              </a:spcBef>
              <a:buFont typeface="Arial"/>
              <a:buChar char="–"/>
              <a:defRPr sz="2200" b="0" i="0" kern="1200">
                <a:solidFill>
                  <a:schemeClr val="tx1"/>
                </a:solidFill>
                <a:latin typeface="Amazon Ember Regular" charset="0"/>
                <a:ea typeface="+mn-ea"/>
                <a:cs typeface="Amazon Ember Regular" charset="0"/>
              </a:defRPr>
            </a:lvl4pPr>
            <a:lvl5pPr marL="3291840" indent="-365760" algn="l" defTabSz="731520" rtl="0" eaLnBrk="1" latinLnBrk="0" hangingPunct="1">
              <a:spcBef>
                <a:spcPct val="20000"/>
              </a:spcBef>
              <a:buFont typeface="Arial"/>
              <a:buChar char="»"/>
              <a:defRPr sz="1900" b="0" i="0" kern="1200">
                <a:solidFill>
                  <a:schemeClr val="tx1"/>
                </a:solidFill>
                <a:latin typeface="Amazon Ember Regular" charset="0"/>
                <a:ea typeface="+mn-ea"/>
                <a:cs typeface="Amazon Ember Regular" charset="0"/>
              </a:defRPr>
            </a:lvl5pPr>
            <a:lvl6pPr marL="4023360" indent="-365760" algn="l" defTabSz="73152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754880" indent="-365760" algn="l" defTabSz="73152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86400" indent="-365760" algn="l" defTabSz="73152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217920" indent="-365760" algn="l" defTabSz="73152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s-ES_tradnl" sz="3200" dirty="0"/>
              <a:t>Usted controla la autenticación y la autorización</a:t>
            </a:r>
          </a:p>
          <a:p>
            <a:endParaRPr lang="es-ES_tradnl" sz="2000" dirty="0">
              <a:solidFill>
                <a:srgbClr val="D232AA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_tradnl" sz="3200" dirty="0"/>
              <a:t>AWS se encarga de la alta disponibilidad, durabilidad y </a:t>
            </a:r>
            <a:br>
              <a:rPr lang="es-ES_tradnl" sz="3200" dirty="0"/>
            </a:br>
            <a:r>
              <a:rPr lang="es-ES_tradnl" sz="3200" dirty="0"/>
              <a:t>escalabilidad</a:t>
            </a:r>
          </a:p>
          <a:p>
            <a:endParaRPr lang="es-ES_tradnl" sz="20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_tradnl" sz="3200" dirty="0"/>
              <a:t>Disminuye la latencia hasta sus aplicaciones ya que está en la nube</a:t>
            </a:r>
          </a:p>
          <a:p>
            <a:endParaRPr lang="es-ES_tradnl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_tradnl" sz="3200" b="1" dirty="0">
                <a:latin typeface="Amazon Ember Heavy" panose="020B0603020204020204" pitchFamily="34" charset="0"/>
                <a:ea typeface="Amazon Ember Heavy" panose="020B0603020204020204" pitchFamily="34" charset="0"/>
                <a:cs typeface="Amazon Ember Heavy" panose="020B0603020204020204" pitchFamily="34" charset="0"/>
              </a:rPr>
              <a:t>Integración</a:t>
            </a:r>
            <a:r>
              <a:rPr lang="es-ES_tradnl" sz="3200" dirty="0"/>
              <a:t> completa con servicios gestionados en la</a:t>
            </a:r>
            <a:br>
              <a:rPr lang="es-ES_tradnl" sz="3200" dirty="0"/>
            </a:br>
            <a:r>
              <a:rPr lang="es-ES_tradnl" sz="3200" dirty="0"/>
              <a:t>nube</a:t>
            </a:r>
          </a:p>
          <a:p>
            <a:endParaRPr lang="es-ES_tradnl" sz="3200" dirty="0"/>
          </a:p>
          <a:p>
            <a:endParaRPr lang="es-ES_tradnl" sz="3200" dirty="0"/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939AC48F-57BD-A34A-92FE-8918C1B93A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s-ES_tradnl" dirty="0">
                <a:solidFill>
                  <a:srgbClr val="F89900"/>
                </a:solidFill>
              </a:rPr>
              <a:t>AWS KMS:</a:t>
            </a:r>
            <a:r>
              <a:rPr lang="es-ES_tradnl" dirty="0"/>
              <a:t> Servicio gestionado de gestión de claves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7CB31F-A610-8A44-B708-66DC958A3EFB}"/>
              </a:ext>
            </a:extLst>
          </p:cNvPr>
          <p:cNvSpPr txBox="1"/>
          <p:nvPr/>
        </p:nvSpPr>
        <p:spPr>
          <a:xfrm>
            <a:off x="11829164" y="3059823"/>
            <a:ext cx="28026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AWS Key Management Service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E7AACE8-C719-724C-933F-325E89075D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507334" y="1487331"/>
            <a:ext cx="1446343" cy="14463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2092B29-3A4C-6246-A547-4C6F33C58BB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02318" y="4570194"/>
            <a:ext cx="2656375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011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764021-07F4-8643-8B6B-2E16585E0FAA}"/>
              </a:ext>
            </a:extLst>
          </p:cNvPr>
          <p:cNvSpPr txBox="1">
            <a:spLocks/>
          </p:cNvSpPr>
          <p:nvPr/>
        </p:nvSpPr>
        <p:spPr>
          <a:xfrm>
            <a:off x="406658" y="1749549"/>
            <a:ext cx="11355035" cy="3929537"/>
          </a:xfrm>
          <a:prstGeom prst="rect">
            <a:avLst/>
          </a:prstGeom>
        </p:spPr>
        <p:txBody>
          <a:bodyPr/>
          <a:lstStyle>
            <a:lvl1pPr marL="0" indent="0" algn="l" defTabSz="731520" rtl="0" eaLnBrk="1" latinLnBrk="0" hangingPunct="1">
              <a:spcBef>
                <a:spcPct val="20000"/>
              </a:spcBef>
              <a:buFontTx/>
              <a:buNone/>
              <a:defRPr sz="2900" b="0" i="0" kern="1200">
                <a:solidFill>
                  <a:schemeClr val="tx1"/>
                </a:solidFill>
                <a:latin typeface="Amazon Ember Regular" charset="0"/>
                <a:ea typeface="+mn-ea"/>
                <a:cs typeface="Amazon Ember Regular" charset="0"/>
              </a:defRPr>
            </a:lvl1pPr>
            <a:lvl2pPr marL="1188720" indent="-457200" algn="l" defTabSz="731520" rtl="0" eaLnBrk="1" latinLnBrk="0" hangingPunct="1">
              <a:spcBef>
                <a:spcPct val="20000"/>
              </a:spcBef>
              <a:buFont typeface="Arial"/>
              <a:buChar char="•"/>
              <a:defRPr sz="2900" b="0" i="0" kern="1200">
                <a:solidFill>
                  <a:schemeClr val="tx1"/>
                </a:solidFill>
                <a:latin typeface="Amazon Ember Regular" charset="0"/>
                <a:ea typeface="+mn-ea"/>
                <a:cs typeface="Amazon Ember Regular" charset="0"/>
              </a:defRPr>
            </a:lvl2pPr>
            <a:lvl3pPr marL="1828800" indent="-365760" algn="l" defTabSz="731520" rtl="0" eaLnBrk="1" latinLnBrk="0" hangingPunct="1">
              <a:spcBef>
                <a:spcPct val="20000"/>
              </a:spcBef>
              <a:buFont typeface="Arial"/>
              <a:buChar char="•"/>
              <a:defRPr sz="2600" b="0" i="0" kern="1200">
                <a:solidFill>
                  <a:schemeClr val="tx1"/>
                </a:solidFill>
                <a:latin typeface="Amazon Ember Regular" charset="0"/>
                <a:ea typeface="+mn-ea"/>
                <a:cs typeface="Amazon Ember Regular" charset="0"/>
              </a:defRPr>
            </a:lvl3pPr>
            <a:lvl4pPr marL="2560320" indent="-365760" algn="l" defTabSz="731520" rtl="0" eaLnBrk="1" latinLnBrk="0" hangingPunct="1">
              <a:spcBef>
                <a:spcPct val="20000"/>
              </a:spcBef>
              <a:buFont typeface="Arial"/>
              <a:buChar char="–"/>
              <a:defRPr sz="2200" b="0" i="0" kern="1200">
                <a:solidFill>
                  <a:schemeClr val="tx1"/>
                </a:solidFill>
                <a:latin typeface="Amazon Ember Regular" charset="0"/>
                <a:ea typeface="+mn-ea"/>
                <a:cs typeface="Amazon Ember Regular" charset="0"/>
              </a:defRPr>
            </a:lvl4pPr>
            <a:lvl5pPr marL="3291840" indent="-365760" algn="l" defTabSz="731520" rtl="0" eaLnBrk="1" latinLnBrk="0" hangingPunct="1">
              <a:spcBef>
                <a:spcPct val="20000"/>
              </a:spcBef>
              <a:buFont typeface="Arial"/>
              <a:buChar char="»"/>
              <a:defRPr sz="1900" b="0" i="0" kern="1200">
                <a:solidFill>
                  <a:schemeClr val="tx1"/>
                </a:solidFill>
                <a:latin typeface="Amazon Ember Regular" charset="0"/>
                <a:ea typeface="+mn-ea"/>
                <a:cs typeface="Amazon Ember Regular" charset="0"/>
              </a:defRPr>
            </a:lvl5pPr>
            <a:lvl6pPr marL="4023360" indent="-365760" algn="l" defTabSz="73152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754880" indent="-365760" algn="l" defTabSz="73152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86400" indent="-365760" algn="l" defTabSz="73152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217920" indent="-365760" algn="l" defTabSz="73152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s-ES_tradnl" sz="3200" dirty="0"/>
              <a:t>Servicio brindado con Hardware </a:t>
            </a:r>
            <a:r>
              <a:rPr lang="es-ES_tradnl" sz="3200" dirty="0" err="1"/>
              <a:t>appliances</a:t>
            </a:r>
            <a:r>
              <a:rPr lang="es-ES_tradnl" sz="3200" dirty="0"/>
              <a:t> que no permiten la extracción de clave a ningún </a:t>
            </a:r>
            <a:r>
              <a:rPr lang="es-ES_tradnl" sz="3200" dirty="0" err="1"/>
              <a:t>admin</a:t>
            </a:r>
            <a:r>
              <a:rPr lang="es-ES_tradnl" sz="3200" dirty="0"/>
              <a:t> de AWS y son a prueba de manipulaciones (</a:t>
            </a:r>
            <a:r>
              <a:rPr lang="es-ES_tradnl" sz="3200" dirty="0" err="1"/>
              <a:t>tamper</a:t>
            </a:r>
            <a:r>
              <a:rPr lang="es-ES_tradnl" sz="3200" dirty="0"/>
              <a:t> </a:t>
            </a:r>
            <a:r>
              <a:rPr lang="es-ES_tradnl" sz="3200" dirty="0" err="1"/>
              <a:t>proof</a:t>
            </a:r>
            <a:r>
              <a:rPr lang="es-ES_tradnl" sz="3200" dirty="0"/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ES_tradnl" sz="2000" dirty="0">
              <a:solidFill>
                <a:srgbClr val="D232AA"/>
              </a:solidFill>
              <a:latin typeface="Amazon Ember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3200" dirty="0"/>
              <a:t>Permite configurar la rotación anual de llaves.</a:t>
            </a:r>
            <a:endParaRPr lang="en-US" sz="1600" dirty="0"/>
          </a:p>
          <a:p>
            <a:pPr lvl="0">
              <a:spcBef>
                <a:spcPts val="0"/>
              </a:spcBef>
            </a:pPr>
            <a:endParaRPr lang="es-ES_tradnl" sz="2000" dirty="0">
              <a:solidFill>
                <a:srgbClr val="D232AA"/>
              </a:solidFill>
              <a:latin typeface="Amazon Ember"/>
            </a:endParaRPr>
          </a:p>
          <a:p>
            <a:pPr marL="457200" lvl="0"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s-ES_tradnl" sz="3200" dirty="0">
                <a:solidFill>
                  <a:srgbClr val="FFFFFF"/>
                </a:solidFill>
                <a:latin typeface="Amazon Ember"/>
              </a:rPr>
              <a:t>El servicio soporta el uso de </a:t>
            </a:r>
            <a:r>
              <a:rPr lang="es-ES_tradnl" sz="3200" b="1" dirty="0">
                <a:solidFill>
                  <a:srgbClr val="FFFFFF"/>
                </a:solidFill>
                <a:latin typeface="Amazon Ember"/>
              </a:rPr>
              <a:t>AWS </a:t>
            </a:r>
            <a:r>
              <a:rPr lang="es-ES_tradnl" sz="3200" b="1" dirty="0" err="1">
                <a:solidFill>
                  <a:srgbClr val="FFFFFF"/>
                </a:solidFill>
                <a:latin typeface="Amazon Ember"/>
              </a:rPr>
              <a:t>CloudHSM</a:t>
            </a:r>
            <a:r>
              <a:rPr lang="es-ES_tradnl" sz="3200" dirty="0">
                <a:solidFill>
                  <a:srgbClr val="FFFFFF"/>
                </a:solidFill>
                <a:latin typeface="Amazon Ember"/>
              </a:rPr>
              <a:t> como repositorio para cuando alguna regulación requiera claves almacenadas en HSM dedicados.</a:t>
            </a:r>
          </a:p>
          <a:p>
            <a:pPr lvl="0">
              <a:spcBef>
                <a:spcPts val="0"/>
              </a:spcBef>
            </a:pPr>
            <a:endParaRPr lang="es-ES_tradnl" sz="2000" dirty="0">
              <a:solidFill>
                <a:srgbClr val="FFFFFF"/>
              </a:solidFill>
              <a:latin typeface="Amazon Ember"/>
            </a:endParaRPr>
          </a:p>
          <a:p>
            <a:pPr marL="457200" lvl="0"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s-ES_tradnl" sz="3200" dirty="0">
                <a:solidFill>
                  <a:srgbClr val="FFFFFF"/>
                </a:solidFill>
                <a:latin typeface="Amazon Ember"/>
              </a:rPr>
              <a:t>Soporta claves simétricas, asimétricas y firma digital</a:t>
            </a:r>
          </a:p>
          <a:p>
            <a:pPr lvl="0">
              <a:spcBef>
                <a:spcPts val="0"/>
              </a:spcBef>
            </a:pPr>
            <a:endParaRPr lang="en-US" sz="3200" dirty="0">
              <a:solidFill>
                <a:srgbClr val="FFFFFF"/>
              </a:solidFill>
              <a:latin typeface="Amazon Ember"/>
              <a:cs typeface="+mn-cs"/>
            </a:endParaRPr>
          </a:p>
          <a:p>
            <a:pPr lvl="0">
              <a:spcBef>
                <a:spcPts val="0"/>
              </a:spcBef>
            </a:pPr>
            <a:endParaRPr lang="en-US" sz="1600" dirty="0"/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939AC48F-57BD-A34A-92FE-8918C1B93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39" y="183898"/>
            <a:ext cx="13514832" cy="904122"/>
          </a:xfrm>
        </p:spPr>
        <p:txBody>
          <a:bodyPr>
            <a:noAutofit/>
          </a:bodyPr>
          <a:lstStyle/>
          <a:p>
            <a:r>
              <a:rPr lang="es-ES_tradnl" dirty="0">
                <a:solidFill>
                  <a:srgbClr val="F89900"/>
                </a:solidFill>
              </a:rPr>
              <a:t>AWS KMS:</a:t>
            </a:r>
            <a:r>
              <a:rPr lang="es-ES_tradnl" dirty="0"/>
              <a:t> Servicio gestionado de gestión de claves</a:t>
            </a:r>
            <a:endParaRPr lang="es-ES_tradnl" sz="3600" i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80FC0B-6244-4E4E-AC90-54B3C55044EB}"/>
              </a:ext>
            </a:extLst>
          </p:cNvPr>
          <p:cNvSpPr txBox="1"/>
          <p:nvPr/>
        </p:nvSpPr>
        <p:spPr>
          <a:xfrm>
            <a:off x="11829164" y="3059823"/>
            <a:ext cx="28026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AWS Key Management Service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93CEE2B5-376E-1242-B453-1309AF1D59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507334" y="1487331"/>
            <a:ext cx="1446343" cy="144634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276134A-4F86-5D41-98DB-28A15B2C1B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02318" y="4570194"/>
            <a:ext cx="2656375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5669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1FAC27D-AFCB-254B-BB0B-9992555B34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75AE4CBC-70AF-4F41-BAFF-DE8538B6190A}"/>
              </a:ext>
            </a:extLst>
          </p:cNvPr>
          <p:cNvSpPr txBox="1">
            <a:spLocks/>
          </p:cNvSpPr>
          <p:nvPr/>
        </p:nvSpPr>
        <p:spPr>
          <a:xfrm>
            <a:off x="178124" y="277927"/>
            <a:ext cx="11058800" cy="1438483"/>
          </a:xfrm>
          <a:prstGeom prst="rect">
            <a:avLst/>
          </a:prstGeom>
        </p:spPr>
        <p:txBody>
          <a:bodyPr/>
          <a:lstStyle>
            <a:lvl1pPr algn="l" defTabSz="182843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6200" b="0" i="0" kern="1200" baseline="0">
                <a:solidFill>
                  <a:schemeClr val="bg2">
                    <a:lumMod val="25000"/>
                  </a:schemeClr>
                </a:solidFill>
                <a:latin typeface="Akkurat Std Light" panose="020B0404020101020102" pitchFamily="34" charset="77"/>
                <a:ea typeface="Akkurat Std Light" charset="0"/>
                <a:cs typeface="Akkurat Std Light" charset="0"/>
              </a:defRPr>
            </a:lvl1pPr>
          </a:lstStyle>
          <a:p>
            <a:pPr defTabSz="1096972">
              <a:lnSpc>
                <a:spcPct val="100000"/>
              </a:lnSpc>
              <a:spcAft>
                <a:spcPts val="360"/>
              </a:spcAft>
            </a:pPr>
            <a:r>
              <a:rPr lang="es-ES_tradnl" sz="3720" dirty="0">
                <a:solidFill>
                  <a:schemeClr val="tx1"/>
                </a:solidFill>
                <a:latin typeface="Amazon Ember Light"/>
              </a:rPr>
              <a:t>Hay mas transformación al </a:t>
            </a:r>
          </a:p>
          <a:p>
            <a:pPr defTabSz="1096972">
              <a:lnSpc>
                <a:spcPct val="100000"/>
              </a:lnSpc>
              <a:spcAft>
                <a:spcPts val="360"/>
              </a:spcAft>
            </a:pPr>
            <a:r>
              <a:rPr lang="es-ES_tradnl" sz="3720" dirty="0">
                <a:solidFill>
                  <a:schemeClr val="tx1"/>
                </a:solidFill>
                <a:latin typeface="Amazon Ember Light"/>
              </a:rPr>
              <a:t>moverse a la nube que esto …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0B3D18-08BB-1145-B2FD-75926AC5D2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36924" y="7651101"/>
            <a:ext cx="3391571" cy="577426"/>
          </a:xfrm>
          <a:ln>
            <a:solidFill>
              <a:schemeClr val="tx1"/>
            </a:solidFill>
          </a:ln>
        </p:spPr>
        <p:txBody>
          <a:bodyPr anchor="ctr"/>
          <a:lstStyle/>
          <a:p>
            <a:pPr algn="r"/>
            <a:r>
              <a:rPr lang="es-ES_tradnl" sz="2800" dirty="0"/>
              <a:t>Cultura Cloud</a:t>
            </a:r>
          </a:p>
        </p:txBody>
      </p:sp>
    </p:spTree>
    <p:extLst>
      <p:ext uri="{BB962C8B-B14F-4D97-AF65-F5344CB8AC3E}">
        <p14:creationId xmlns:p14="http://schemas.microsoft.com/office/powerpoint/2010/main" val="1516292743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3CA4A-E87A-434D-9BEF-102EAE91BA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157655"/>
            <a:ext cx="12063774" cy="5927835"/>
          </a:xfrm>
        </p:spPr>
        <p:txBody>
          <a:bodyPr anchor="t"/>
          <a:lstStyle/>
          <a:p>
            <a:r>
              <a:rPr lang="es-ES_tradnl" noProof="0" dirty="0"/>
              <a:t>Mito Nro. </a:t>
            </a:r>
            <a:r>
              <a:rPr lang="es-ES_tradnl" dirty="0"/>
              <a:t>6</a:t>
            </a:r>
            <a:br>
              <a:rPr lang="es-ES_tradnl" dirty="0"/>
            </a:br>
            <a:r>
              <a:rPr lang="es-ES_tradnl" i="1" dirty="0"/>
              <a:t>"No puedo usar la nube para almacenar datos confidenciales porque todos podrían accederlos"</a:t>
            </a:r>
            <a:br>
              <a:rPr lang="es-ES_tradnl" i="1" noProof="0" dirty="0"/>
            </a:br>
            <a:endParaRPr lang="es-ES_tradnl" i="1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6954C9E-FDBC-974F-B917-DAB033BB2FCE}"/>
              </a:ext>
            </a:extLst>
          </p:cNvPr>
          <p:cNvSpPr/>
          <p:nvPr/>
        </p:nvSpPr>
        <p:spPr>
          <a:xfrm rot="538869">
            <a:off x="2976805" y="5978310"/>
            <a:ext cx="5775941" cy="1200329"/>
          </a:xfrm>
          <a:prstGeom prst="rect">
            <a:avLst/>
          </a:prstGeom>
          <a:noFill/>
          <a:ln w="38100">
            <a:solidFill>
              <a:schemeClr val="tx1">
                <a:lumMod val="50000"/>
              </a:schemeClr>
            </a:solidFill>
          </a:ln>
        </p:spPr>
        <p:txBody>
          <a:bodyPr wrap="none" lIns="91440" tIns="45720" rIns="91440" bIns="45720" anchor="ctr">
            <a:spAutoFit/>
          </a:bodyPr>
          <a:lstStyle/>
          <a:p>
            <a:pPr algn="ctr"/>
            <a:r>
              <a:rPr lang="en-US" sz="7200" b="1" cap="none" spc="0" dirty="0" err="1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Demitificado</a:t>
            </a:r>
            <a:endParaRPr lang="en-US" sz="7200" b="1" cap="none" spc="0" dirty="0">
              <a:ln w="0"/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780065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364B2B4-E7E2-5042-9923-4C1A7349F2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R" dirty="0"/>
              <a:t>Los servicios vienen preconfigurados de modo seguro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F5FB0D-BB9F-4B4C-9DCB-FB0D0274BA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48640" y="1645920"/>
            <a:ext cx="10858875" cy="3960401"/>
          </a:xfrm>
        </p:spPr>
        <p:txBody>
          <a:bodyPr>
            <a:no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AR" dirty="0"/>
              <a:t>Nuevos usuarios no tienen ningún permiso asignado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AR" sz="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R" dirty="0"/>
              <a:t>Nuevos Buckets no permiten ningún permiso asignado</a:t>
            </a:r>
            <a:br>
              <a:rPr lang="en-AR" dirty="0"/>
            </a:br>
            <a:r>
              <a:rPr lang="en-AR" sz="2000" dirty="0"/>
              <a:t>(almacenamiento de objetos)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AR" sz="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R" dirty="0"/>
              <a:t>Bloqueo de acceso público </a:t>
            </a:r>
            <a:br>
              <a:rPr lang="en-AR" dirty="0"/>
            </a:br>
            <a:r>
              <a:rPr lang="en-AR" sz="2000" dirty="0"/>
              <a:t>(Block Public Access)</a:t>
            </a:r>
          </a:p>
          <a:p>
            <a:pPr marL="1645920" lvl="1">
              <a:buFont typeface="Arial" panose="020B0604020202020204" pitchFamily="34" charset="0"/>
              <a:buChar char="•"/>
            </a:pPr>
            <a:r>
              <a:rPr lang="en-AR" dirty="0"/>
              <a:t>Nuevas Cuentas	</a:t>
            </a:r>
            <a:r>
              <a:rPr lang="en-AR" dirty="0">
                <a:sym typeface="Wingdings" pitchFamily="2" charset="2"/>
              </a:rPr>
              <a:t> Bloqueo </a:t>
            </a:r>
            <a:r>
              <a:rPr lang="en-AR" dirty="0"/>
              <a:t>a nivel Cuenta</a:t>
            </a:r>
          </a:p>
          <a:p>
            <a:pPr marL="1645920" lvl="1">
              <a:buFont typeface="Arial" panose="020B0604020202020204" pitchFamily="34" charset="0"/>
              <a:buChar char="•"/>
            </a:pPr>
            <a:r>
              <a:rPr lang="en-AR" dirty="0"/>
              <a:t>Nuevos Buckets	</a:t>
            </a:r>
            <a:r>
              <a:rPr lang="en-AR" dirty="0">
                <a:sym typeface="Wingdings" pitchFamily="2" charset="2"/>
              </a:rPr>
              <a:t> </a:t>
            </a:r>
            <a:r>
              <a:rPr lang="en-AR" dirty="0"/>
              <a:t>Bloqueo a nivel Bucket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021E02-941B-4D45-8B43-42E086C1BF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8200" y="2292620"/>
            <a:ext cx="2667000" cy="2667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A7694C5-1807-344C-95C4-8B5B811716D3}"/>
              </a:ext>
            </a:extLst>
          </p:cNvPr>
          <p:cNvSpPr/>
          <p:nvPr/>
        </p:nvSpPr>
        <p:spPr>
          <a:xfrm>
            <a:off x="134910" y="6108573"/>
            <a:ext cx="13810449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algn="ctr"/>
            <a:r>
              <a:rPr lang="en-AR" sz="2800" dirty="0"/>
              <a:t>Los clientes cuentan con la flexibilidad de definir quien puede acceder a sus datos, AWS ofrece multiples herramientas para entender como están configurados los permisos</a:t>
            </a:r>
          </a:p>
        </p:txBody>
      </p:sp>
    </p:spTree>
    <p:extLst>
      <p:ext uri="{BB962C8B-B14F-4D97-AF65-F5344CB8AC3E}">
        <p14:creationId xmlns:p14="http://schemas.microsoft.com/office/powerpoint/2010/main" val="40356806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D422818-0285-9945-9D8D-E304588DD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 Public Access – </a:t>
            </a:r>
            <a:r>
              <a:rPr lang="en-US" dirty="0" err="1"/>
              <a:t>Activado</a:t>
            </a:r>
            <a:r>
              <a:rPr lang="en-US" dirty="0"/>
              <a:t> por </a:t>
            </a:r>
            <a:r>
              <a:rPr lang="en-US" dirty="0" err="1"/>
              <a:t>defecto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B71F59-4880-F140-B38B-B3A577E71C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995" y="925326"/>
            <a:ext cx="9386907" cy="637894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B7C4856-E8D7-6A48-A65F-A1A3A3B14C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31376" y="1320993"/>
            <a:ext cx="4264933" cy="2380428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7DCC5D3-830C-1B4A-8955-7C43BC2D34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34348" y="4489552"/>
            <a:ext cx="4261962" cy="2380427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87E14BF-BEF4-5041-A528-E2BF6C151376}"/>
              </a:ext>
            </a:extLst>
          </p:cNvPr>
          <p:cNvSpPr/>
          <p:nvPr/>
        </p:nvSpPr>
        <p:spPr>
          <a:xfrm>
            <a:off x="6111274" y="1046030"/>
            <a:ext cx="1729714" cy="129618"/>
          </a:xfrm>
          <a:prstGeom prst="rect">
            <a:avLst/>
          </a:prstGeom>
          <a:solidFill>
            <a:srgbClr val="222F3E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R" dirty="0"/>
          </a:p>
        </p:txBody>
      </p:sp>
    </p:spTree>
    <p:extLst>
      <p:ext uri="{BB962C8B-B14F-4D97-AF65-F5344CB8AC3E}">
        <p14:creationId xmlns:p14="http://schemas.microsoft.com/office/powerpoint/2010/main" val="192266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1">
            <a:extLst>
              <a:ext uri="{FF2B5EF4-FFF2-40B4-BE49-F238E27FC236}">
                <a16:creationId xmlns:a16="http://schemas.microsoft.com/office/drawing/2014/main" id="{35016189-64E2-7142-80C5-46C4D14AA2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800" y="223655"/>
            <a:ext cx="13128486" cy="872307"/>
          </a:xfrm>
        </p:spPr>
        <p:txBody>
          <a:bodyPr/>
          <a:lstStyle/>
          <a:p>
            <a:r>
              <a:rPr lang="es-ES_tradnl" dirty="0">
                <a:solidFill>
                  <a:srgbClr val="F89900"/>
                </a:solidFill>
              </a:rPr>
              <a:t>Amazon </a:t>
            </a:r>
            <a:r>
              <a:rPr lang="es-ES_tradnl" dirty="0" err="1">
                <a:solidFill>
                  <a:srgbClr val="F89900"/>
                </a:solidFill>
              </a:rPr>
              <a:t>Macie</a:t>
            </a:r>
            <a:r>
              <a:rPr lang="es-ES_tradnl" dirty="0">
                <a:solidFill>
                  <a:srgbClr val="F89900"/>
                </a:solidFill>
              </a:rPr>
              <a:t>: </a:t>
            </a:r>
            <a:r>
              <a:rPr lang="es-ES_tradnl" dirty="0"/>
              <a:t>Visibilidad – Inventario de S3 </a:t>
            </a:r>
            <a:r>
              <a:rPr lang="es-ES_tradnl" dirty="0" err="1"/>
              <a:t>Buckets</a:t>
            </a:r>
            <a:endParaRPr lang="es-ES_tradnl" dirty="0"/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925D3B37-B562-2347-9B38-F142DEB6CD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492480" y="0"/>
            <a:ext cx="1137920" cy="113792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B7EC729-8C1F-0A45-B2F5-1DB46A0ACE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7163" y="1264753"/>
            <a:ext cx="14316075" cy="3664555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E91EE624-101C-484D-94B0-F55FA60EA122}"/>
              </a:ext>
            </a:extLst>
          </p:cNvPr>
          <p:cNvSpPr txBox="1">
            <a:spLocks/>
          </p:cNvSpPr>
          <p:nvPr/>
        </p:nvSpPr>
        <p:spPr>
          <a:xfrm>
            <a:off x="526104" y="4820892"/>
            <a:ext cx="13578192" cy="227065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40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defTabSz="1463040"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s-ES_tradnl" sz="2880" dirty="0">
                <a:solidFill>
                  <a:schemeClr val="tx2"/>
                </a:solidFill>
                <a:latin typeface="Amazon Ember" panose="020B0603020204020204"/>
                <a:ea typeface="Amazon Ember Thin" charset="0"/>
                <a:cs typeface="Amazon Ember Thin" charset="0"/>
                <a:sym typeface="Arial"/>
              </a:rPr>
              <a:t>¿Que porcentaje de mis </a:t>
            </a:r>
            <a:r>
              <a:rPr lang="es-ES_tradnl" sz="2880" dirty="0" err="1">
                <a:solidFill>
                  <a:schemeClr val="tx2"/>
                </a:solidFill>
                <a:latin typeface="Amazon Ember" panose="020B0603020204020204"/>
                <a:ea typeface="Amazon Ember Thin" charset="0"/>
                <a:cs typeface="Amazon Ember Thin" charset="0"/>
                <a:sym typeface="Arial"/>
              </a:rPr>
              <a:t>Buckets</a:t>
            </a:r>
            <a:r>
              <a:rPr lang="es-ES_tradnl" sz="2880" dirty="0">
                <a:solidFill>
                  <a:schemeClr val="tx2"/>
                </a:solidFill>
                <a:latin typeface="Amazon Ember" panose="020B0603020204020204"/>
                <a:ea typeface="Amazon Ember Thin" charset="0"/>
                <a:cs typeface="Amazon Ember Thin" charset="0"/>
                <a:sym typeface="Arial"/>
              </a:rPr>
              <a:t> están públicos ?</a:t>
            </a:r>
          </a:p>
          <a:p>
            <a:pPr marL="457200" indent="-457200" defTabSz="1463040"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s-ES_tradnl" sz="2880" dirty="0">
                <a:solidFill>
                  <a:schemeClr val="tx2"/>
                </a:solidFill>
                <a:latin typeface="Amazon Ember" panose="020B0603020204020204"/>
                <a:ea typeface="Amazon Ember Thin" charset="0"/>
                <a:cs typeface="Amazon Ember Thin" charset="0"/>
                <a:sym typeface="Arial"/>
              </a:rPr>
              <a:t>¿Que porcentaje de mis datos están cifrados ? </a:t>
            </a:r>
          </a:p>
          <a:p>
            <a:pPr marL="457200" indent="-457200" defTabSz="1463040"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s-ES_tradnl" sz="2880" dirty="0">
                <a:solidFill>
                  <a:schemeClr val="tx2"/>
                </a:solidFill>
                <a:latin typeface="Amazon Ember" panose="020B0603020204020204"/>
                <a:ea typeface="Amazon Ember Thin" charset="0"/>
                <a:cs typeface="Amazon Ember Thin" charset="0"/>
                <a:sym typeface="Arial"/>
              </a:rPr>
              <a:t>¿Cuantos usando mis claves en KMS?</a:t>
            </a:r>
          </a:p>
          <a:p>
            <a:pPr marL="457200" indent="-457200" defTabSz="1463040"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s-ES_tradnl" sz="2880" dirty="0">
                <a:solidFill>
                  <a:schemeClr val="tx2"/>
                </a:solidFill>
                <a:latin typeface="Amazon Ember" panose="020B0603020204020204"/>
                <a:ea typeface="Amazon Ember Thin" charset="0"/>
                <a:cs typeface="Amazon Ember Thin" charset="0"/>
                <a:sym typeface="Arial"/>
              </a:rPr>
              <a:t>¿Cuantos </a:t>
            </a:r>
            <a:r>
              <a:rPr lang="es-ES_tradnl" sz="2880" dirty="0" err="1">
                <a:solidFill>
                  <a:schemeClr val="tx2"/>
                </a:solidFill>
                <a:latin typeface="Amazon Ember" panose="020B0603020204020204"/>
                <a:ea typeface="Amazon Ember Thin" charset="0"/>
                <a:cs typeface="Amazon Ember Thin" charset="0"/>
                <a:sym typeface="Arial"/>
              </a:rPr>
              <a:t>Buckets</a:t>
            </a:r>
            <a:r>
              <a:rPr lang="es-ES_tradnl" sz="2880" dirty="0">
                <a:solidFill>
                  <a:schemeClr val="tx2"/>
                </a:solidFill>
                <a:latin typeface="Amazon Ember" panose="020B0603020204020204"/>
                <a:ea typeface="Amazon Ember Thin" charset="0"/>
                <a:cs typeface="Amazon Ember Thin" charset="0"/>
                <a:sym typeface="Arial"/>
              </a:rPr>
              <a:t> están siendo usados por cuentas fuera de mi organización?</a:t>
            </a:r>
          </a:p>
        </p:txBody>
      </p:sp>
    </p:spTree>
    <p:extLst>
      <p:ext uri="{BB962C8B-B14F-4D97-AF65-F5344CB8AC3E}">
        <p14:creationId xmlns:p14="http://schemas.microsoft.com/office/powerpoint/2010/main" val="24612939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3CA4A-E87A-434D-9BEF-102EAE91BA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157655"/>
            <a:ext cx="11701167" cy="5927835"/>
          </a:xfrm>
        </p:spPr>
        <p:txBody>
          <a:bodyPr anchor="t"/>
          <a:lstStyle/>
          <a:p>
            <a:r>
              <a:rPr lang="es-ES_tradnl" noProof="0" dirty="0"/>
              <a:t>Mito Nro. </a:t>
            </a:r>
            <a:r>
              <a:rPr lang="es-ES_tradnl" dirty="0"/>
              <a:t>7</a:t>
            </a:r>
            <a:br>
              <a:rPr lang="es-ES_tradnl" dirty="0"/>
            </a:br>
            <a:r>
              <a:rPr lang="es-ES_tradnl" i="1" dirty="0"/>
              <a:t>"En la nube no puedo controlar la eliminación de mis datos y no puedo verificar que se hayan eliminado"</a:t>
            </a:r>
            <a:br>
              <a:rPr lang="es-ES_tradnl" i="1" noProof="0" dirty="0"/>
            </a:br>
            <a:endParaRPr lang="es-ES_tradnl" i="1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6954C9E-FDBC-974F-B917-DAB033BB2FCE}"/>
              </a:ext>
            </a:extLst>
          </p:cNvPr>
          <p:cNvSpPr/>
          <p:nvPr/>
        </p:nvSpPr>
        <p:spPr>
          <a:xfrm rot="538869">
            <a:off x="2976805" y="5978310"/>
            <a:ext cx="5775941" cy="1200329"/>
          </a:xfrm>
          <a:prstGeom prst="rect">
            <a:avLst/>
          </a:prstGeom>
          <a:noFill/>
          <a:ln w="38100">
            <a:solidFill>
              <a:schemeClr val="tx1">
                <a:lumMod val="50000"/>
              </a:schemeClr>
            </a:solidFill>
          </a:ln>
        </p:spPr>
        <p:txBody>
          <a:bodyPr wrap="none" lIns="91440" tIns="45720" rIns="91440" bIns="45720" anchor="ctr">
            <a:spAutoFit/>
          </a:bodyPr>
          <a:lstStyle/>
          <a:p>
            <a:pPr algn="ctr"/>
            <a:r>
              <a:rPr lang="en-US" sz="7200" b="1" cap="none" spc="0" dirty="0" err="1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Demitificado</a:t>
            </a:r>
            <a:endParaRPr lang="en-US" sz="7200" b="1" cap="none" spc="0" dirty="0">
              <a:ln w="0"/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830281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56C3818-EA7C-D849-B369-39AC641C9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R" dirty="0"/>
              <a:t>¿Cómo AWS maneja la eliminación segura de datos?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D5AE9C-E3D8-3E48-996C-37F28FB24D4D}"/>
              </a:ext>
            </a:extLst>
          </p:cNvPr>
          <p:cNvSpPr txBox="1">
            <a:spLocks/>
          </p:cNvSpPr>
          <p:nvPr/>
        </p:nvSpPr>
        <p:spPr>
          <a:xfrm>
            <a:off x="5981700" y="1615007"/>
            <a:ext cx="2667000" cy="523685"/>
          </a:xfrm>
          <a:prstGeom prst="rect">
            <a:avLst/>
          </a:prstGeom>
        </p:spPr>
        <p:txBody>
          <a:bodyPr anchor="ctr"/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400" b="0" i="0" kern="1200">
                <a:solidFill>
                  <a:schemeClr val="tx1"/>
                </a:solidFill>
                <a:latin typeface="Amazon Ember" panose="02000000000000000000" pitchFamily="2" charset="0"/>
                <a:ea typeface="Amazon Ember" panose="02000000000000000000" pitchFamily="2" charset="0"/>
                <a:cs typeface="Amazon Ember" panose="02000000000000000000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tx1"/>
                </a:solidFill>
                <a:latin typeface="Amazon Ember" panose="02000000000000000000" pitchFamily="2" charset="0"/>
                <a:ea typeface="Amazon Ember" panose="02000000000000000000" pitchFamily="2" charset="0"/>
                <a:cs typeface="Amazon Ember" panose="02000000000000000000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Amazon Ember" panose="02000000000000000000" pitchFamily="2" charset="0"/>
                <a:ea typeface="Amazon Ember" panose="02000000000000000000" pitchFamily="2" charset="0"/>
                <a:cs typeface="Amazon Ember" panose="02000000000000000000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chemeClr val="tx1"/>
                </a:solidFill>
                <a:latin typeface="Amazon Ember" panose="02000000000000000000" pitchFamily="2" charset="0"/>
                <a:ea typeface="Amazon Ember" panose="02000000000000000000" pitchFamily="2" charset="0"/>
                <a:cs typeface="Amazon Ember" panose="02000000000000000000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chemeClr val="tx1"/>
                </a:solidFill>
                <a:latin typeface="Amazon Ember" panose="02000000000000000000" pitchFamily="2" charset="0"/>
                <a:ea typeface="Amazon Ember" panose="02000000000000000000" pitchFamily="2" charset="0"/>
                <a:cs typeface="Amazon Ember" panose="02000000000000000000" pitchFamily="2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_tradnl" sz="3600" dirty="0" err="1">
                <a:solidFill>
                  <a:srgbClr val="EC912D"/>
                </a:solidFill>
                <a:ea typeface="Amazon Ember Display" panose="020F0603020204020204" pitchFamily="34" charset="0"/>
                <a:cs typeface="Amazon Ember Display" panose="020F0603020204020204" pitchFamily="34" charset="0"/>
              </a:rPr>
              <a:t>Eliminación</a:t>
            </a:r>
            <a:r>
              <a:rPr lang="es-ES_tradnl" sz="3600" dirty="0" err="1">
                <a:solidFill>
                  <a:srgbClr val="EC912D"/>
                </a:solidFill>
                <a:latin typeface="+mn-lt"/>
                <a:ea typeface="Amazon Ember Display" panose="020F0603020204020204" pitchFamily="34" charset="0"/>
                <a:cs typeface="Amazon Ember Display" panose="020F0603020204020204" pitchFamily="34" charset="0"/>
              </a:rPr>
              <a:t>Física</a:t>
            </a:r>
            <a:endParaRPr lang="es-ES_tradnl" sz="3600" dirty="0">
              <a:solidFill>
                <a:srgbClr val="EC912D"/>
              </a:solidFill>
              <a:latin typeface="+mn-lt"/>
              <a:ea typeface="Amazon Ember Display" panose="020F0603020204020204" pitchFamily="34" charset="0"/>
              <a:cs typeface="Amazon Ember Display" panose="020F0603020204020204" pitchFamily="34" charset="0"/>
            </a:endParaRP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2CF86ABD-29C6-4E46-8D4C-1DE49FE70C3F}"/>
              </a:ext>
            </a:extLst>
          </p:cNvPr>
          <p:cNvSpPr txBox="1">
            <a:spLocks/>
          </p:cNvSpPr>
          <p:nvPr/>
        </p:nvSpPr>
        <p:spPr>
          <a:xfrm>
            <a:off x="9792564" y="1628925"/>
            <a:ext cx="2667000" cy="509768"/>
          </a:xfrm>
          <a:prstGeom prst="rect">
            <a:avLst/>
          </a:prstGeom>
        </p:spPr>
        <p:txBody>
          <a:bodyPr anchor="ctr"/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400" b="0" i="0" kern="1200">
                <a:solidFill>
                  <a:schemeClr val="tx1"/>
                </a:solidFill>
                <a:latin typeface="Amazon Ember" panose="02000000000000000000" pitchFamily="2" charset="0"/>
                <a:ea typeface="Amazon Ember" panose="02000000000000000000" pitchFamily="2" charset="0"/>
                <a:cs typeface="Amazon Ember" panose="02000000000000000000" pitchFamily="2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tx1"/>
                </a:solidFill>
                <a:latin typeface="Amazon Ember" panose="02000000000000000000" pitchFamily="2" charset="0"/>
                <a:ea typeface="Amazon Ember" panose="02000000000000000000" pitchFamily="2" charset="0"/>
                <a:cs typeface="Amazon Ember" panose="02000000000000000000" pitchFamily="2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Amazon Ember" panose="02000000000000000000" pitchFamily="2" charset="0"/>
                <a:ea typeface="Amazon Ember" panose="02000000000000000000" pitchFamily="2" charset="0"/>
                <a:cs typeface="Amazon Ember" panose="02000000000000000000" pitchFamily="2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chemeClr val="tx1"/>
                </a:solidFill>
                <a:latin typeface="Amazon Ember" panose="02000000000000000000" pitchFamily="2" charset="0"/>
                <a:ea typeface="Amazon Ember" panose="02000000000000000000" pitchFamily="2" charset="0"/>
                <a:cs typeface="Amazon Ember" panose="02000000000000000000" pitchFamily="2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chemeClr val="tx1"/>
                </a:solidFill>
                <a:latin typeface="Amazon Ember" panose="02000000000000000000" pitchFamily="2" charset="0"/>
                <a:ea typeface="Amazon Ember" panose="02000000000000000000" pitchFamily="2" charset="0"/>
                <a:cs typeface="Amazon Ember" panose="02000000000000000000" pitchFamily="2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_tradnl" sz="3600" dirty="0">
                <a:solidFill>
                  <a:srgbClr val="EC912D"/>
                </a:solidFill>
                <a:latin typeface="+mn-lt"/>
                <a:ea typeface="Amazon Ember Display" panose="020F0603020204020204" pitchFamily="34" charset="0"/>
                <a:cs typeface="Amazon Ember Display" panose="020F0603020204020204" pitchFamily="34" charset="0"/>
              </a:rPr>
              <a:t>Proceso Auditado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5CAEDF24-BB01-C341-A3AB-C99BC1DD49E4}"/>
              </a:ext>
            </a:extLst>
          </p:cNvPr>
          <p:cNvSpPr txBox="1">
            <a:spLocks/>
          </p:cNvSpPr>
          <p:nvPr/>
        </p:nvSpPr>
        <p:spPr>
          <a:xfrm>
            <a:off x="2079396" y="1636892"/>
            <a:ext cx="2667000" cy="501800"/>
          </a:xfrm>
          <a:prstGeom prst="rect">
            <a:avLst/>
          </a:prstGeom>
        </p:spPr>
        <p:txBody>
          <a:bodyPr vert="horz" lIns="0" tIns="38100" rIns="76200" bIns="38100" rtlCol="0" anchor="ctr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400" b="1" i="0" kern="1200" baseline="0">
                <a:solidFill>
                  <a:srgbClr val="FFFFFF"/>
                </a:solidFill>
                <a:latin typeface="Amazon Ember"/>
                <a:ea typeface="+mn-ea"/>
                <a:cs typeface="Amazon Ember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accent6">
                    <a:lumMod val="50000"/>
                  </a:schemeClr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chemeClr val="accent6">
                    <a:lumMod val="50000"/>
                  </a:schemeClr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chemeClr val="accent6">
                    <a:lumMod val="50000"/>
                  </a:schemeClr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chemeClr val="accent6">
                    <a:lumMod val="50000"/>
                  </a:schemeClr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_tradnl" sz="3600" b="0" dirty="0" err="1">
                <a:solidFill>
                  <a:srgbClr val="EC912D"/>
                </a:solidFill>
                <a:latin typeface="+mn-lt"/>
                <a:ea typeface="Amazon Ember Display" panose="020F0603020204020204" pitchFamily="34" charset="0"/>
                <a:cs typeface="Amazon Ember Display" panose="020F0603020204020204" pitchFamily="34" charset="0"/>
              </a:rPr>
              <a:t>EliminaciónLógica</a:t>
            </a:r>
            <a:endParaRPr lang="es-ES_tradnl" sz="3600" b="0" dirty="0">
              <a:solidFill>
                <a:srgbClr val="EC912D"/>
              </a:solidFill>
              <a:latin typeface="+mn-lt"/>
              <a:ea typeface="Amazon Ember Display" panose="020F0603020204020204" pitchFamily="34" charset="0"/>
              <a:cs typeface="Amazon Ember Display" panose="020F0603020204020204" pitchFamily="34" charset="0"/>
            </a:endParaRP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2C0FB0E7-933A-1747-A88C-710BB48F8907}"/>
              </a:ext>
            </a:extLst>
          </p:cNvPr>
          <p:cNvSpPr txBox="1">
            <a:spLocks/>
          </p:cNvSpPr>
          <p:nvPr/>
        </p:nvSpPr>
        <p:spPr>
          <a:xfrm>
            <a:off x="548639" y="5455228"/>
            <a:ext cx="13514832" cy="2667000"/>
          </a:xfrm>
          <a:prstGeom prst="rect">
            <a:avLst/>
          </a:prstGeom>
        </p:spPr>
        <p:txBody>
          <a:bodyPr vert="horz" lIns="0" tIns="38100" rIns="76200" bIns="3810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400" b="1" i="0" kern="1200" baseline="0">
                <a:solidFill>
                  <a:srgbClr val="FFFFFF"/>
                </a:solidFill>
                <a:latin typeface="Amazon Ember"/>
                <a:ea typeface="+mn-ea"/>
                <a:cs typeface="Amazon Ember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accent6">
                    <a:lumMod val="50000"/>
                  </a:schemeClr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chemeClr val="accent6">
                    <a:lumMod val="50000"/>
                  </a:schemeClr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chemeClr val="accent6">
                    <a:lumMod val="50000"/>
                  </a:schemeClr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chemeClr val="accent6">
                    <a:lumMod val="50000"/>
                  </a:schemeClr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s-ES_tradnl" sz="2667" b="0" dirty="0">
                <a:solidFill>
                  <a:schemeClr val="tx1"/>
                </a:solidFill>
                <a:latin typeface="+mn-lt"/>
                <a:ea typeface="Amazon Ember Display Light" panose="020F0403020204020204" pitchFamily="34" charset="0"/>
                <a:cs typeface="Amazon Ember Display Light" panose="020F0403020204020204" pitchFamily="34" charset="0"/>
              </a:rPr>
              <a:t>Cuando eliminas tus datos AWS realiza múltiples pasos para la eliminación segura (</a:t>
            </a:r>
            <a:r>
              <a:rPr lang="es-ES_tradnl" sz="2667" b="0" dirty="0" err="1">
                <a:solidFill>
                  <a:schemeClr val="tx1"/>
                </a:solidFill>
                <a:latin typeface="+mn-lt"/>
                <a:ea typeface="Amazon Ember Display Light" panose="020F0403020204020204" pitchFamily="34" charset="0"/>
                <a:cs typeface="Amazon Ember Display Light" panose="020F0403020204020204" pitchFamily="34" charset="0"/>
              </a:rPr>
              <a:t>wipe</a:t>
            </a:r>
            <a:r>
              <a:rPr lang="es-ES_tradnl" sz="2667" b="0" dirty="0">
                <a:solidFill>
                  <a:schemeClr val="tx1"/>
                </a:solidFill>
                <a:latin typeface="+mn-lt"/>
                <a:ea typeface="Amazon Ember Display Light" panose="020F0403020204020204" pitchFamily="34" charset="0"/>
                <a:cs typeface="Amazon Ember Display Light" panose="020F0403020204020204" pitchFamily="34" charset="0"/>
              </a:rPr>
              <a:t>) antes de otorgar el medio de almacenamiento para otro uso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_tradnl" sz="2667" b="0" dirty="0">
                <a:solidFill>
                  <a:schemeClr val="tx1"/>
                </a:solidFill>
                <a:latin typeface="+mn-lt"/>
                <a:ea typeface="Amazon Ember Display Light" panose="020F0403020204020204" pitchFamily="34" charset="0"/>
                <a:cs typeface="Amazon Ember Display Light" panose="020F0403020204020204" pitchFamily="34" charset="0"/>
              </a:rPr>
              <a:t>Al llegar al fin de su vida útil se ocupa de la destrucción segura del medio.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_tradnl" sz="2667" b="0" dirty="0">
                <a:solidFill>
                  <a:schemeClr val="tx1"/>
                </a:solidFill>
                <a:latin typeface="+mn-lt"/>
                <a:ea typeface="Amazon Ember Display Light" panose="020F0403020204020204" pitchFamily="34" charset="0"/>
                <a:cs typeface="Amazon Ember Display Light" panose="020F0403020204020204" pitchFamily="34" charset="0"/>
              </a:rPr>
              <a:t>Este proceso es validado por auditores independientes de terceros.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740EFA4-4C2C-1D42-9CB5-B9D1DA4659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1700" y="2543392"/>
            <a:ext cx="2667000" cy="2667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1D951E9-71C8-244D-8BF7-18D54D3BE2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4004" y="2543392"/>
            <a:ext cx="2667000" cy="26670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F9CC36CB-A603-1448-B498-25071EE1B19A}"/>
              </a:ext>
            </a:extLst>
          </p:cNvPr>
          <p:cNvGrpSpPr/>
          <p:nvPr/>
        </p:nvGrpSpPr>
        <p:grpSpPr>
          <a:xfrm>
            <a:off x="2079396" y="2543392"/>
            <a:ext cx="2667000" cy="2667000"/>
            <a:chOff x="437605" y="1414876"/>
            <a:chExt cx="2560320" cy="2560320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86031EB-1F82-C340-B06A-7B53AD3D295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7605" y="1414876"/>
              <a:ext cx="2560320" cy="256032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56073A75-8E20-5145-A3F0-D6C424B3B97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3987" y="1869095"/>
              <a:ext cx="1828800" cy="1828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50704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41D32C0A-C133-4FEE-A92C-3CDDA8F526AE}"/>
              </a:ext>
            </a:extLst>
          </p:cNvPr>
          <p:cNvSpPr/>
          <p:nvPr/>
        </p:nvSpPr>
        <p:spPr>
          <a:xfrm>
            <a:off x="487681" y="3281832"/>
            <a:ext cx="2877288" cy="3475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1280"/>
              </a:spcBef>
              <a:defRPr/>
            </a:pPr>
            <a:r>
              <a:rPr lang="en-US" sz="1600" dirty="0">
                <a:latin typeface="Amazon Ember Regular" charset="0"/>
              </a:rPr>
              <a:t>AWS Identity &amp; Access Management (IAM)</a:t>
            </a:r>
          </a:p>
          <a:p>
            <a:pPr algn="ctr">
              <a:spcBef>
                <a:spcPts val="1280"/>
              </a:spcBef>
              <a:defRPr/>
            </a:pPr>
            <a:r>
              <a:rPr lang="en-US" sz="1600" dirty="0">
                <a:latin typeface="Amazon Ember Regular" charset="0"/>
              </a:rPr>
              <a:t>AWS Organizations</a:t>
            </a:r>
          </a:p>
          <a:p>
            <a:pPr algn="ctr">
              <a:spcBef>
                <a:spcPts val="1280"/>
              </a:spcBef>
              <a:defRPr/>
            </a:pPr>
            <a:r>
              <a:rPr lang="en-US" sz="1600" dirty="0">
                <a:latin typeface="Amazon Ember Regular" charset="0"/>
              </a:rPr>
              <a:t>AWS Control Tower</a:t>
            </a:r>
          </a:p>
          <a:p>
            <a:pPr algn="ctr">
              <a:spcBef>
                <a:spcPts val="1280"/>
              </a:spcBef>
              <a:defRPr/>
            </a:pPr>
            <a:r>
              <a:rPr lang="en-US" sz="1600" dirty="0">
                <a:latin typeface="Amazon Ember Regular" charset="0"/>
              </a:rPr>
              <a:t>AWS Cognito</a:t>
            </a:r>
          </a:p>
          <a:p>
            <a:pPr algn="ctr">
              <a:spcBef>
                <a:spcPts val="1280"/>
              </a:spcBef>
              <a:defRPr/>
            </a:pPr>
            <a:r>
              <a:rPr lang="en-US" sz="1600" dirty="0">
                <a:latin typeface="Amazon Ember Regular" charset="0"/>
              </a:rPr>
              <a:t>AWS Directory Service</a:t>
            </a:r>
          </a:p>
          <a:p>
            <a:pPr algn="ctr">
              <a:spcBef>
                <a:spcPts val="1280"/>
              </a:spcBef>
              <a:defRPr/>
            </a:pPr>
            <a:r>
              <a:rPr lang="en-US" sz="1600" dirty="0">
                <a:latin typeface="Amazon Ember Regular" charset="0"/>
              </a:rPr>
              <a:t>AWS IAM Identity Center</a:t>
            </a:r>
          </a:p>
          <a:p>
            <a:pPr algn="ctr">
              <a:spcBef>
                <a:spcPts val="1280"/>
              </a:spcBef>
              <a:defRPr/>
            </a:pPr>
            <a:r>
              <a:rPr lang="en-US" sz="1600" dirty="0">
                <a:latin typeface="Amazon Ember Regular" charset="0"/>
              </a:rPr>
              <a:t>AWS Secrets Manager</a:t>
            </a:r>
          </a:p>
          <a:p>
            <a:pPr algn="ctr">
              <a:spcBef>
                <a:spcPts val="1280"/>
              </a:spcBef>
              <a:defRPr/>
            </a:pPr>
            <a:r>
              <a:rPr lang="en-US" sz="1600" dirty="0">
                <a:latin typeface="Amazon Ember Regular" charset="0"/>
              </a:rPr>
              <a:t>IAM Access Analyzer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51E25A49-482A-44C9-9D3B-AE974BEFEE5E}"/>
              </a:ext>
            </a:extLst>
          </p:cNvPr>
          <p:cNvSpPr/>
          <p:nvPr/>
        </p:nvSpPr>
        <p:spPr>
          <a:xfrm>
            <a:off x="3313109" y="3327552"/>
            <a:ext cx="2798237" cy="3475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1280"/>
              </a:spcBef>
              <a:defRPr/>
            </a:pPr>
            <a:r>
              <a:rPr lang="en-US" sz="1600">
                <a:latin typeface="Amazon Ember Regular" charset="0"/>
              </a:rPr>
              <a:t>AWS CloudTrail</a:t>
            </a:r>
          </a:p>
          <a:p>
            <a:pPr algn="ctr">
              <a:spcBef>
                <a:spcPts val="1280"/>
              </a:spcBef>
              <a:defRPr/>
            </a:pPr>
            <a:r>
              <a:rPr lang="en-US" sz="1600">
                <a:latin typeface="Amazon Ember Regular" charset="0"/>
              </a:rPr>
              <a:t>AWS Security Hub </a:t>
            </a:r>
          </a:p>
          <a:p>
            <a:pPr algn="ctr">
              <a:spcBef>
                <a:spcPts val="1280"/>
              </a:spcBef>
              <a:defRPr/>
            </a:pPr>
            <a:r>
              <a:rPr lang="en-US" sz="1600">
                <a:latin typeface="Amazon Ember Regular" charset="0"/>
              </a:rPr>
              <a:t>AWS Config</a:t>
            </a:r>
          </a:p>
          <a:p>
            <a:pPr algn="ctr">
              <a:spcBef>
                <a:spcPts val="1280"/>
              </a:spcBef>
              <a:defRPr/>
            </a:pPr>
            <a:r>
              <a:rPr lang="en-US" sz="1600">
                <a:latin typeface="Amazon Ember Regular" charset="0"/>
              </a:rPr>
              <a:t>Amazon</a:t>
            </a:r>
            <a:br>
              <a:rPr lang="en-US" sz="1600">
                <a:latin typeface="Amazon Ember Regular" charset="0"/>
              </a:rPr>
            </a:br>
            <a:r>
              <a:rPr lang="en-US" sz="1600">
                <a:latin typeface="Amazon Ember Regular" charset="0"/>
              </a:rPr>
              <a:t>CloudWatch</a:t>
            </a:r>
          </a:p>
          <a:p>
            <a:pPr algn="ctr">
              <a:spcBef>
                <a:spcPts val="1280"/>
              </a:spcBef>
              <a:defRPr/>
            </a:pPr>
            <a:r>
              <a:rPr lang="en-US" sz="1600">
                <a:latin typeface="Amazon Ember Regular" charset="0"/>
              </a:rPr>
              <a:t>Amazon GuardDuty</a:t>
            </a:r>
          </a:p>
          <a:p>
            <a:pPr algn="ctr">
              <a:spcBef>
                <a:spcPts val="1280"/>
              </a:spcBef>
              <a:defRPr/>
            </a:pPr>
            <a:r>
              <a:rPr lang="en-US" sz="1600">
                <a:latin typeface="Amazon Ember Regular" charset="0"/>
              </a:rPr>
              <a:t>VPC Flow Logs</a:t>
            </a:r>
          </a:p>
          <a:p>
            <a:pPr algn="ctr">
              <a:spcBef>
                <a:spcPts val="1280"/>
              </a:spcBef>
              <a:defRPr/>
            </a:pPr>
            <a:r>
              <a:rPr lang="en-US" sz="1600">
                <a:latin typeface="Amazon Ember Regular" charset="0"/>
              </a:rPr>
              <a:t>Traffic Mirroring</a:t>
            </a:r>
          </a:p>
          <a:p>
            <a:pPr algn="ctr">
              <a:spcBef>
                <a:spcPts val="1280"/>
              </a:spcBef>
              <a:defRPr/>
            </a:pPr>
            <a:r>
              <a:rPr lang="en-US" sz="1600">
                <a:latin typeface="Amazon Ember Regular" charset="0"/>
              </a:rPr>
              <a:t>Trusted Advisor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97BF523-DD48-450B-A87F-BD576F518FF0}"/>
              </a:ext>
            </a:extLst>
          </p:cNvPr>
          <p:cNvSpPr/>
          <p:nvPr/>
        </p:nvSpPr>
        <p:spPr>
          <a:xfrm>
            <a:off x="6034284" y="3327552"/>
            <a:ext cx="2798237" cy="3475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1280"/>
              </a:spcBef>
              <a:defRPr/>
            </a:pPr>
            <a:r>
              <a:rPr lang="en-US" sz="1600">
                <a:latin typeface="Amazon Ember Regular" charset="0"/>
              </a:rPr>
              <a:t>AWS Systems Manager</a:t>
            </a:r>
          </a:p>
          <a:p>
            <a:pPr algn="ctr">
              <a:spcBef>
                <a:spcPts val="1280"/>
              </a:spcBef>
              <a:defRPr/>
            </a:pPr>
            <a:r>
              <a:rPr lang="en-US" sz="1600">
                <a:latin typeface="Amazon Ember Regular" charset="0"/>
              </a:rPr>
              <a:t>AWS Shield</a:t>
            </a:r>
          </a:p>
          <a:p>
            <a:pPr algn="ctr">
              <a:spcBef>
                <a:spcPts val="1280"/>
              </a:spcBef>
              <a:defRPr/>
            </a:pPr>
            <a:r>
              <a:rPr lang="en-US" sz="1600">
                <a:latin typeface="Amazon Ember Regular" charset="0"/>
              </a:rPr>
              <a:t>AWS WAF</a:t>
            </a:r>
          </a:p>
          <a:p>
            <a:pPr algn="ctr">
              <a:spcBef>
                <a:spcPts val="1280"/>
              </a:spcBef>
              <a:defRPr/>
            </a:pPr>
            <a:r>
              <a:rPr lang="en-US" sz="1600">
                <a:latin typeface="Amazon Ember Regular" charset="0"/>
              </a:rPr>
              <a:t>AWS Firewall Manager</a:t>
            </a:r>
          </a:p>
          <a:p>
            <a:pPr algn="ctr">
              <a:spcBef>
                <a:spcPts val="1280"/>
              </a:spcBef>
              <a:defRPr/>
            </a:pPr>
            <a:r>
              <a:rPr lang="en-US" sz="1600">
                <a:latin typeface="Amazon Ember Regular" charset="0"/>
              </a:rPr>
              <a:t>AWS Network Firewall</a:t>
            </a:r>
          </a:p>
          <a:p>
            <a:pPr algn="ctr">
              <a:spcBef>
                <a:spcPts val="1280"/>
              </a:spcBef>
              <a:defRPr/>
            </a:pPr>
            <a:r>
              <a:rPr lang="en-US" sz="1600">
                <a:latin typeface="Amazon Ember Regular" charset="0"/>
              </a:rPr>
              <a:t>Amazon Inspector</a:t>
            </a:r>
          </a:p>
          <a:p>
            <a:pPr algn="ctr">
              <a:spcBef>
                <a:spcPts val="1280"/>
              </a:spcBef>
              <a:defRPr/>
            </a:pPr>
            <a:r>
              <a:rPr lang="en-US" sz="1600">
                <a:latin typeface="Amazon Ember Regular" charset="0"/>
              </a:rPr>
              <a:t>Amazon Virtual Private Cloud (VPC)</a:t>
            </a:r>
          </a:p>
          <a:p>
            <a:pPr algn="ctr">
              <a:spcBef>
                <a:spcPts val="1280"/>
              </a:spcBef>
              <a:defRPr/>
            </a:pPr>
            <a:r>
              <a:rPr lang="en-US" sz="1600">
                <a:latin typeface="Amazon Ember Regular" charset="0"/>
              </a:rPr>
              <a:t>EC2 Image Builder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C1C18575-A94C-4AAC-A8EE-1CAD4C77AB16}"/>
              </a:ext>
            </a:extLst>
          </p:cNvPr>
          <p:cNvSpPr/>
          <p:nvPr/>
        </p:nvSpPr>
        <p:spPr>
          <a:xfrm>
            <a:off x="8769359" y="3327552"/>
            <a:ext cx="2798237" cy="2649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1280"/>
              </a:spcBef>
              <a:defRPr/>
            </a:pPr>
            <a:r>
              <a:rPr lang="en-US" sz="1600">
                <a:latin typeface="Amazon Ember Regular" charset="0"/>
              </a:rPr>
              <a:t>AWS Key Management Service (KMS)</a:t>
            </a:r>
          </a:p>
          <a:p>
            <a:pPr algn="ctr">
              <a:spcBef>
                <a:spcPts val="1280"/>
              </a:spcBef>
              <a:defRPr/>
            </a:pPr>
            <a:r>
              <a:rPr lang="en-US" sz="1600">
                <a:latin typeface="Amazon Ember Regular" charset="0"/>
              </a:rPr>
              <a:t>AWS CloudHSM</a:t>
            </a:r>
          </a:p>
          <a:p>
            <a:pPr algn="ctr">
              <a:spcBef>
                <a:spcPts val="1280"/>
              </a:spcBef>
              <a:defRPr/>
            </a:pPr>
            <a:r>
              <a:rPr lang="en-US" sz="1600">
                <a:latin typeface="Amazon Ember Regular" charset="0"/>
              </a:rPr>
              <a:t>AWS Certificate Manager</a:t>
            </a:r>
          </a:p>
          <a:p>
            <a:pPr algn="ctr">
              <a:spcBef>
                <a:spcPts val="1280"/>
              </a:spcBef>
              <a:defRPr/>
            </a:pPr>
            <a:r>
              <a:rPr lang="en-US" sz="1600">
                <a:latin typeface="Amazon Ember Regular" charset="0"/>
              </a:rPr>
              <a:t>Amazon Macie</a:t>
            </a:r>
          </a:p>
          <a:p>
            <a:pPr algn="ctr">
              <a:spcBef>
                <a:spcPts val="1280"/>
              </a:spcBef>
              <a:defRPr/>
            </a:pPr>
            <a:r>
              <a:rPr lang="en-US" sz="1600">
                <a:latin typeface="Amazon Ember Regular" charset="0"/>
              </a:rPr>
              <a:t>Server-Side Encryption</a:t>
            </a:r>
          </a:p>
          <a:p>
            <a:pPr algn="ctr">
              <a:spcBef>
                <a:spcPts val="1280"/>
              </a:spcBef>
              <a:defRPr/>
            </a:pPr>
            <a:r>
              <a:rPr lang="en-US" sz="1600">
                <a:latin typeface="Amazon Ember Regular" charset="0"/>
              </a:rPr>
              <a:t>S3 Block Public Access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7744DBCB-10A1-4A65-AEB5-F1710FEED828}"/>
              </a:ext>
            </a:extLst>
          </p:cNvPr>
          <p:cNvSpPr/>
          <p:nvPr/>
        </p:nvSpPr>
        <p:spPr>
          <a:xfrm>
            <a:off x="11714788" y="3327552"/>
            <a:ext cx="2551814" cy="28161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1280"/>
              </a:spcBef>
              <a:defRPr/>
            </a:pPr>
            <a:r>
              <a:rPr lang="en-US" sz="1600">
                <a:latin typeface="Amazon Ember Regular" charset="0"/>
              </a:rPr>
              <a:t>AWS Config Rules</a:t>
            </a:r>
          </a:p>
          <a:p>
            <a:pPr algn="ctr">
              <a:spcBef>
                <a:spcPts val="1280"/>
              </a:spcBef>
              <a:defRPr/>
            </a:pPr>
            <a:r>
              <a:rPr lang="en-US" sz="1600">
                <a:latin typeface="Amazon Ember Regular" charset="0"/>
              </a:rPr>
              <a:t>AWS Lambda</a:t>
            </a:r>
          </a:p>
          <a:p>
            <a:pPr algn="ctr">
              <a:spcBef>
                <a:spcPts val="1280"/>
              </a:spcBef>
              <a:defRPr/>
            </a:pPr>
            <a:r>
              <a:rPr lang="en-US" sz="1600">
                <a:latin typeface="Amazon Ember Regular" charset="0"/>
              </a:rPr>
              <a:t>Amazon Detective</a:t>
            </a:r>
          </a:p>
          <a:p>
            <a:pPr algn="ctr">
              <a:spcBef>
                <a:spcPts val="1280"/>
              </a:spcBef>
              <a:defRPr/>
            </a:pPr>
            <a:r>
              <a:rPr lang="en-US" sz="1600">
                <a:latin typeface="Amazon Ember Regular" charset="0"/>
              </a:rPr>
              <a:t>AWS Step Functions</a:t>
            </a:r>
          </a:p>
          <a:p>
            <a:pPr algn="ctr">
              <a:spcBef>
                <a:spcPts val="1280"/>
              </a:spcBef>
              <a:defRPr/>
            </a:pPr>
            <a:r>
              <a:rPr lang="en-US" sz="1600">
                <a:latin typeface="Amazon Ember Regular" charset="0"/>
              </a:rPr>
              <a:t>AWS </a:t>
            </a:r>
            <a:r>
              <a:rPr lang="en-US" sz="1600" err="1">
                <a:latin typeface="Amazon Ember Regular" charset="0"/>
              </a:rPr>
              <a:t>CloudEndure</a:t>
            </a:r>
            <a:r>
              <a:rPr lang="en-US" sz="1600">
                <a:latin typeface="Amazon Ember Regular" charset="0"/>
              </a:rPr>
              <a:t> DR</a:t>
            </a:r>
          </a:p>
          <a:p>
            <a:pPr algn="ctr">
              <a:spcBef>
                <a:spcPts val="1280"/>
              </a:spcBef>
              <a:defRPr/>
            </a:pPr>
            <a:r>
              <a:rPr lang="en-US" sz="1600">
                <a:latin typeface="Amazon Ember Regular" charset="0"/>
              </a:rPr>
              <a:t>AWS Backup</a:t>
            </a:r>
          </a:p>
          <a:p>
            <a:pPr algn="ctr">
              <a:spcBef>
                <a:spcPts val="1280"/>
              </a:spcBef>
              <a:defRPr/>
            </a:pPr>
            <a:r>
              <a:rPr lang="en-US" sz="1600">
                <a:latin typeface="Amazon Ember Regular" charset="0"/>
              </a:rPr>
              <a:t>AWS SSM Automations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B6E614CF-8ED0-4AD6-9D42-1C2065D00094}"/>
              </a:ext>
            </a:extLst>
          </p:cNvPr>
          <p:cNvSpPr/>
          <p:nvPr/>
        </p:nvSpPr>
        <p:spPr>
          <a:xfrm>
            <a:off x="925351" y="2434711"/>
            <a:ext cx="2081018" cy="7817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s-ES_tradnl" sz="2240" b="1">
                <a:solidFill>
                  <a:srgbClr val="FF9900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Identidades y </a:t>
            </a:r>
            <a:br>
              <a:rPr lang="es-ES_tradnl" sz="2240" b="1">
                <a:solidFill>
                  <a:srgbClr val="FF9900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</a:br>
            <a:r>
              <a:rPr lang="es-ES_tradnl" sz="2240" b="1">
                <a:solidFill>
                  <a:srgbClr val="FF9900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Accesos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92A1F52E-7F8E-4DFA-AF0D-7ACA46B5D010}"/>
              </a:ext>
            </a:extLst>
          </p:cNvPr>
          <p:cNvSpPr/>
          <p:nvPr/>
        </p:nvSpPr>
        <p:spPr>
          <a:xfrm>
            <a:off x="3728633" y="2366859"/>
            <a:ext cx="1967205" cy="7817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s-ES_tradnl" sz="2240" b="1">
                <a:solidFill>
                  <a:srgbClr val="00A1C9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Controles de </a:t>
            </a:r>
          </a:p>
          <a:p>
            <a:pPr algn="ctr">
              <a:defRPr/>
            </a:pPr>
            <a:r>
              <a:rPr lang="es-ES_tradnl" sz="2240" b="1">
                <a:solidFill>
                  <a:srgbClr val="00A1C9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Detección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ABC095CA-CDBB-479C-B90A-F941CA700EA8}"/>
              </a:ext>
            </a:extLst>
          </p:cNvPr>
          <p:cNvSpPr/>
          <p:nvPr/>
        </p:nvSpPr>
        <p:spPr>
          <a:xfrm>
            <a:off x="6321564" y="2366859"/>
            <a:ext cx="2223686" cy="7817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s-ES_tradnl" sz="2240" b="1">
                <a:solidFill>
                  <a:srgbClr val="69AF34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Seguridad en </a:t>
            </a:r>
            <a:br>
              <a:rPr lang="es-ES_tradnl" sz="2240" b="1">
                <a:solidFill>
                  <a:srgbClr val="69AF34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</a:br>
            <a:r>
              <a:rPr lang="es-ES_tradnl" sz="2240" b="1">
                <a:solidFill>
                  <a:srgbClr val="69AF34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Infraestructura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CE3BCF9F-038C-4D43-A5B6-E9D095F6EADF}"/>
              </a:ext>
            </a:extLst>
          </p:cNvPr>
          <p:cNvSpPr/>
          <p:nvPr/>
        </p:nvSpPr>
        <p:spPr>
          <a:xfrm>
            <a:off x="11874044" y="2366859"/>
            <a:ext cx="2233304" cy="7817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s-ES_tradnl" sz="2240" b="1">
                <a:solidFill>
                  <a:srgbClr val="FFFF00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Respuesta ante</a:t>
            </a:r>
            <a:br>
              <a:rPr lang="es-ES_tradnl" sz="2240" b="1">
                <a:solidFill>
                  <a:srgbClr val="FFFF00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</a:br>
            <a:r>
              <a:rPr lang="es-ES_tradnl" sz="2240" b="1">
                <a:solidFill>
                  <a:srgbClr val="FFFF00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Incidentes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24D84346-4948-4F4B-A92E-60C6DC671F46}"/>
              </a:ext>
            </a:extLst>
          </p:cNvPr>
          <p:cNvSpPr/>
          <p:nvPr/>
        </p:nvSpPr>
        <p:spPr>
          <a:xfrm>
            <a:off x="9319530" y="2366859"/>
            <a:ext cx="1697901" cy="7817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s-ES_tradnl" sz="2240" b="1">
                <a:solidFill>
                  <a:srgbClr val="EB5F07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Protección </a:t>
            </a:r>
            <a:br>
              <a:rPr lang="es-ES_tradnl" sz="2240" b="1">
                <a:solidFill>
                  <a:srgbClr val="EB5F07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</a:br>
            <a:r>
              <a:rPr lang="es-ES_tradnl" sz="2240" b="1">
                <a:solidFill>
                  <a:srgbClr val="EB5F07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de Datos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8CE9FADE-272C-42F3-8123-EEC99F28E961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487070" y="1271812"/>
            <a:ext cx="885053" cy="88505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CE9DE68-A3D1-429E-8923-91F9005F9385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14383" y="1174408"/>
            <a:ext cx="1079862" cy="10798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DABC5F5-6242-41C4-8188-7D3B109117CB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03629" y="1226656"/>
            <a:ext cx="975360" cy="97536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81183EF-ED3B-4D1A-A5C3-9C4887D68792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30176" y="1222251"/>
            <a:ext cx="984176" cy="984176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54E7A403-C066-4354-B93D-A67788FE7E51}"/>
              </a:ext>
            </a:extLst>
          </p:cNvPr>
          <p:cNvGrpSpPr/>
          <p:nvPr/>
        </p:nvGrpSpPr>
        <p:grpSpPr>
          <a:xfrm>
            <a:off x="9693510" y="1282394"/>
            <a:ext cx="989280" cy="863890"/>
            <a:chOff x="6041026" y="862148"/>
            <a:chExt cx="618300" cy="539931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75FA193-804A-4536-90A6-F9CF11BAE46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041026" y="862148"/>
              <a:ext cx="539931" cy="539931"/>
            </a:xfrm>
            <a:prstGeom prst="rect">
              <a:avLst/>
            </a:prstGeom>
          </p:spPr>
        </p:pic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D3DA6EB-1705-44CB-A44C-CF4D4E9947DE}"/>
                </a:ext>
              </a:extLst>
            </p:cNvPr>
            <p:cNvSpPr/>
            <p:nvPr/>
          </p:nvSpPr>
          <p:spPr>
            <a:xfrm>
              <a:off x="6319692" y="1055446"/>
              <a:ext cx="339634" cy="339634"/>
            </a:xfrm>
            <a:prstGeom prst="ellipse">
              <a:avLst/>
            </a:prstGeom>
            <a:solidFill>
              <a:schemeClr val="bg1">
                <a:lumMod val="10000"/>
                <a:lumOff val="90000"/>
              </a:schemeClr>
            </a:solidFill>
            <a:ln w="6350">
              <a:solidFill>
                <a:srgbClr val="41404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 sz="1800">
                <a:solidFill>
                  <a:srgbClr val="FFFFFF"/>
                </a:solidFill>
                <a:latin typeface="Amazon Ember"/>
              </a:endParaRPr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D90C8D3C-4C5A-4D13-A66F-AEA26969F0E9}"/>
                </a:ext>
              </a:extLst>
            </p:cNvPr>
            <p:cNvGrpSpPr/>
            <p:nvPr/>
          </p:nvGrpSpPr>
          <p:grpSpPr>
            <a:xfrm>
              <a:off x="6442108" y="1130318"/>
              <a:ext cx="103394" cy="199236"/>
              <a:chOff x="6451345" y="1139554"/>
              <a:chExt cx="105684" cy="203649"/>
            </a:xfrm>
          </p:grpSpPr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12D8C080-2CCA-4812-B19E-F579A510DB94}"/>
                  </a:ext>
                </a:extLst>
              </p:cNvPr>
              <p:cNvSpPr/>
              <p:nvPr/>
            </p:nvSpPr>
            <p:spPr>
              <a:xfrm>
                <a:off x="6451345" y="1139554"/>
                <a:ext cx="105684" cy="105684"/>
              </a:xfrm>
              <a:prstGeom prst="ellipse">
                <a:avLst/>
              </a:prstGeom>
              <a:solidFill>
                <a:srgbClr val="7B9ACB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en-US" sz="1800">
                  <a:solidFill>
                    <a:srgbClr val="FFFFFF"/>
                  </a:solidFill>
                  <a:latin typeface="Amazon Ember"/>
                </a:endParaRPr>
              </a:p>
            </p:txBody>
          </p:sp>
          <p:sp>
            <p:nvSpPr>
              <p:cNvPr id="17" name="Trapezoid 16">
                <a:extLst>
                  <a:ext uri="{FF2B5EF4-FFF2-40B4-BE49-F238E27FC236}">
                    <a16:creationId xmlns:a16="http://schemas.microsoft.com/office/drawing/2014/main" id="{29555D86-5E0F-4E56-92CC-20A0056B7F24}"/>
                  </a:ext>
                </a:extLst>
              </p:cNvPr>
              <p:cNvSpPr/>
              <p:nvPr/>
            </p:nvSpPr>
            <p:spPr>
              <a:xfrm>
                <a:off x="6465832" y="1212948"/>
                <a:ext cx="76710" cy="130255"/>
              </a:xfrm>
              <a:prstGeom prst="trapezoid">
                <a:avLst/>
              </a:prstGeom>
              <a:solidFill>
                <a:srgbClr val="7B9ACB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en-US" sz="1800">
                  <a:solidFill>
                    <a:srgbClr val="FFFFFF"/>
                  </a:solidFill>
                  <a:latin typeface="Amazon Ember"/>
                </a:endParaRPr>
              </a:p>
            </p:txBody>
          </p:sp>
        </p:grpSp>
      </p:grpSp>
      <p:sp>
        <p:nvSpPr>
          <p:cNvPr id="48" name="Rectangle 47">
            <a:extLst>
              <a:ext uri="{FF2B5EF4-FFF2-40B4-BE49-F238E27FC236}">
                <a16:creationId xmlns:a16="http://schemas.microsoft.com/office/drawing/2014/main" id="{D69F5BC7-CEF0-A142-94A0-3475D0CD5259}"/>
              </a:ext>
            </a:extLst>
          </p:cNvPr>
          <p:cNvSpPr/>
          <p:nvPr/>
        </p:nvSpPr>
        <p:spPr>
          <a:xfrm>
            <a:off x="6290902" y="7109827"/>
            <a:ext cx="7019054" cy="7017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spcAft>
                <a:spcPts val="2880"/>
              </a:spcAft>
            </a:pPr>
            <a:r>
              <a:rPr lang="es-ES_tradnl" sz="2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Más de 1400 Soluciones e imágenes de seguridad </a:t>
            </a:r>
            <a:br>
              <a:rPr lang="es-ES_tradnl" sz="2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</a:br>
            <a:r>
              <a:rPr lang="es-ES_tradnl" sz="2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en el AWS Marketplace, Pay as </a:t>
            </a:r>
            <a:r>
              <a:rPr lang="es-ES_tradnl" sz="22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you</a:t>
            </a:r>
            <a:r>
              <a:rPr lang="es-ES_tradnl" sz="2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</a:t>
            </a:r>
            <a:r>
              <a:rPr lang="es-ES_tradnl" sz="22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go</a:t>
            </a:r>
            <a:r>
              <a:rPr lang="es-ES_tradnl" sz="2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o BYOL.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6BAD98B-D808-E64B-810C-341B53BEED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>
                <a:solidFill>
                  <a:schemeClr val="tx1"/>
                </a:solidFill>
              </a:rPr>
              <a:t>Servicios de seguridad </a:t>
            </a:r>
            <a:r>
              <a:rPr lang="es-ES_tradnl"/>
              <a:t>gestionados</a:t>
            </a:r>
            <a:endParaRPr lang="es-ES_tradnl">
              <a:solidFill>
                <a:schemeClr val="tx1"/>
              </a:solidFill>
            </a:endParaRP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80D2A9D9-7130-C84F-B552-0EAD087393E6}"/>
              </a:ext>
            </a:extLst>
          </p:cNvPr>
          <p:cNvSpPr/>
          <p:nvPr/>
        </p:nvSpPr>
        <p:spPr>
          <a:xfrm>
            <a:off x="2779413" y="6525301"/>
            <a:ext cx="486670" cy="17129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000">
                <a:solidFill>
                  <a:srgbClr val="F89903"/>
                </a:solidFill>
              </a:rPr>
              <a:t>Free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3E54C537-8251-4E45-9575-4D8195C51D94}"/>
              </a:ext>
            </a:extLst>
          </p:cNvPr>
          <p:cNvSpPr/>
          <p:nvPr/>
        </p:nvSpPr>
        <p:spPr>
          <a:xfrm>
            <a:off x="2767663" y="4035543"/>
            <a:ext cx="486670" cy="17129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000">
                <a:solidFill>
                  <a:srgbClr val="F89903"/>
                </a:solidFill>
              </a:rPr>
              <a:t>Free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200D35C0-2537-5E48-9B47-DCF082F5D6E5}"/>
              </a:ext>
            </a:extLst>
          </p:cNvPr>
          <p:cNvSpPr/>
          <p:nvPr/>
        </p:nvSpPr>
        <p:spPr>
          <a:xfrm>
            <a:off x="5371566" y="3394430"/>
            <a:ext cx="757783" cy="20324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000">
                <a:solidFill>
                  <a:srgbClr val="F89903"/>
                </a:solidFill>
              </a:rPr>
              <a:t>Free </a:t>
            </a:r>
            <a:r>
              <a:rPr lang="es-ES_tradnl" sz="1000" err="1">
                <a:solidFill>
                  <a:srgbClr val="F89903"/>
                </a:solidFill>
              </a:rPr>
              <a:t>Tier</a:t>
            </a:r>
            <a:endParaRPr lang="es-ES_tradnl" sz="1000">
              <a:solidFill>
                <a:srgbClr val="F89903"/>
              </a:solidFill>
            </a:endParaRP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574A3415-C746-FB48-8F00-F89E76C3AFD0}"/>
              </a:ext>
            </a:extLst>
          </p:cNvPr>
          <p:cNvSpPr/>
          <p:nvPr/>
        </p:nvSpPr>
        <p:spPr>
          <a:xfrm>
            <a:off x="5285224" y="3812257"/>
            <a:ext cx="1093705" cy="200441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000">
                <a:solidFill>
                  <a:srgbClr val="F89903"/>
                </a:solidFill>
              </a:rPr>
              <a:t>Free Trial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86841463-04B7-F349-A5C0-2853EDAD1BE5}"/>
              </a:ext>
            </a:extLst>
          </p:cNvPr>
          <p:cNvSpPr/>
          <p:nvPr/>
        </p:nvSpPr>
        <p:spPr>
          <a:xfrm>
            <a:off x="5408531" y="5324024"/>
            <a:ext cx="757783" cy="20324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000">
                <a:solidFill>
                  <a:srgbClr val="F89903"/>
                </a:solidFill>
              </a:rPr>
              <a:t>Free </a:t>
            </a:r>
            <a:br>
              <a:rPr lang="es-ES_tradnl" sz="1000">
                <a:solidFill>
                  <a:srgbClr val="F89903"/>
                </a:solidFill>
              </a:rPr>
            </a:br>
            <a:r>
              <a:rPr lang="es-ES_tradnl" sz="1000">
                <a:solidFill>
                  <a:srgbClr val="F89903"/>
                </a:solidFill>
              </a:rPr>
              <a:t>Trial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8ECC244C-1F20-D74C-9D86-3BF546A36C53}"/>
              </a:ext>
            </a:extLst>
          </p:cNvPr>
          <p:cNvSpPr/>
          <p:nvPr/>
        </p:nvSpPr>
        <p:spPr>
          <a:xfrm>
            <a:off x="8435701" y="3383529"/>
            <a:ext cx="486670" cy="17129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000">
                <a:solidFill>
                  <a:srgbClr val="F89903"/>
                </a:solidFill>
              </a:rPr>
              <a:t>Free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32C319AE-AF2A-CD45-9537-4F00357580A2}"/>
              </a:ext>
            </a:extLst>
          </p:cNvPr>
          <p:cNvSpPr/>
          <p:nvPr/>
        </p:nvSpPr>
        <p:spPr>
          <a:xfrm>
            <a:off x="7924921" y="3802928"/>
            <a:ext cx="859766" cy="20324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000">
                <a:solidFill>
                  <a:srgbClr val="F89903"/>
                </a:solidFill>
              </a:rPr>
              <a:t>Free </a:t>
            </a:r>
            <a:r>
              <a:rPr lang="es-ES_tradnl" sz="1000" err="1">
                <a:solidFill>
                  <a:srgbClr val="F89903"/>
                </a:solidFill>
              </a:rPr>
              <a:t>Tier</a:t>
            </a:r>
            <a:br>
              <a:rPr lang="es-ES_tradnl" sz="1000">
                <a:solidFill>
                  <a:srgbClr val="F89903"/>
                </a:solidFill>
              </a:rPr>
            </a:br>
            <a:r>
              <a:rPr lang="es-ES_tradnl" sz="1000">
                <a:solidFill>
                  <a:srgbClr val="F89903"/>
                </a:solidFill>
              </a:rPr>
              <a:t>(standard)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95465798-F78F-9940-8542-BF62756133D9}"/>
              </a:ext>
            </a:extLst>
          </p:cNvPr>
          <p:cNvSpPr/>
          <p:nvPr/>
        </p:nvSpPr>
        <p:spPr>
          <a:xfrm>
            <a:off x="8195232" y="6536159"/>
            <a:ext cx="486670" cy="17129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000">
                <a:solidFill>
                  <a:srgbClr val="F89903"/>
                </a:solidFill>
              </a:rPr>
              <a:t>Free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A3DB2753-00AF-E540-835D-E81F72759E7B}"/>
              </a:ext>
            </a:extLst>
          </p:cNvPr>
          <p:cNvSpPr/>
          <p:nvPr/>
        </p:nvSpPr>
        <p:spPr>
          <a:xfrm>
            <a:off x="10772394" y="4880550"/>
            <a:ext cx="757783" cy="20324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000">
                <a:solidFill>
                  <a:srgbClr val="F89903"/>
                </a:solidFill>
              </a:rPr>
              <a:t>Free </a:t>
            </a:r>
            <a:r>
              <a:rPr lang="es-ES_tradnl" sz="1000" err="1">
                <a:solidFill>
                  <a:srgbClr val="F89903"/>
                </a:solidFill>
              </a:rPr>
              <a:t>Tier</a:t>
            </a:r>
            <a:br>
              <a:rPr lang="es-ES_tradnl" sz="1000">
                <a:solidFill>
                  <a:srgbClr val="F89903"/>
                </a:solidFill>
              </a:rPr>
            </a:br>
            <a:r>
              <a:rPr lang="es-ES_tradnl" sz="1000">
                <a:solidFill>
                  <a:srgbClr val="F89903"/>
                </a:solidFill>
              </a:rPr>
              <a:t>Free Trial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B62E16F1-9E04-E947-8DB0-935676AAB87F}"/>
              </a:ext>
            </a:extLst>
          </p:cNvPr>
          <p:cNvSpPr/>
          <p:nvPr/>
        </p:nvSpPr>
        <p:spPr>
          <a:xfrm>
            <a:off x="13614547" y="3781232"/>
            <a:ext cx="757783" cy="20324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000">
                <a:solidFill>
                  <a:srgbClr val="F89903"/>
                </a:solidFill>
              </a:rPr>
              <a:t>Free </a:t>
            </a:r>
            <a:r>
              <a:rPr lang="es-ES_tradnl" sz="1000" err="1">
                <a:solidFill>
                  <a:srgbClr val="F89903"/>
                </a:solidFill>
              </a:rPr>
              <a:t>Tier</a:t>
            </a:r>
            <a:endParaRPr lang="es-ES_tradnl" sz="1000">
              <a:solidFill>
                <a:srgbClr val="F89903"/>
              </a:solidFill>
            </a:endParaRP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4AD0C7B0-B55B-924A-8BE0-110DFCBD2EF5}"/>
              </a:ext>
            </a:extLst>
          </p:cNvPr>
          <p:cNvSpPr/>
          <p:nvPr/>
        </p:nvSpPr>
        <p:spPr>
          <a:xfrm>
            <a:off x="11147829" y="5695295"/>
            <a:ext cx="486670" cy="17129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000">
                <a:solidFill>
                  <a:srgbClr val="F89903"/>
                </a:solidFill>
              </a:rPr>
              <a:t>Free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F9C96626-049E-8A4A-8D83-4A82988C0DAD}"/>
              </a:ext>
            </a:extLst>
          </p:cNvPr>
          <p:cNvSpPr/>
          <p:nvPr/>
        </p:nvSpPr>
        <p:spPr>
          <a:xfrm>
            <a:off x="5416418" y="6536159"/>
            <a:ext cx="486670" cy="17129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000">
                <a:solidFill>
                  <a:srgbClr val="F89903"/>
                </a:solidFill>
              </a:rPr>
              <a:t>Free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5BAD39FD-A295-3E4B-9BD7-87C5BE629BBE}"/>
              </a:ext>
            </a:extLst>
          </p:cNvPr>
          <p:cNvSpPr/>
          <p:nvPr/>
        </p:nvSpPr>
        <p:spPr>
          <a:xfrm>
            <a:off x="2930617" y="3445937"/>
            <a:ext cx="486670" cy="17129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000">
                <a:solidFill>
                  <a:srgbClr val="F89903"/>
                </a:solidFill>
              </a:rPr>
              <a:t>Free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B8BFE568-CE7A-A148-A09B-2D7E45B2D5E2}"/>
              </a:ext>
            </a:extLst>
          </p:cNvPr>
          <p:cNvSpPr/>
          <p:nvPr/>
        </p:nvSpPr>
        <p:spPr>
          <a:xfrm>
            <a:off x="2850268" y="6052998"/>
            <a:ext cx="540000" cy="17129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000">
                <a:solidFill>
                  <a:srgbClr val="F89903"/>
                </a:solidFill>
              </a:rPr>
              <a:t>Free</a:t>
            </a:r>
            <a:br>
              <a:rPr lang="es-ES_tradnl" sz="1000">
                <a:solidFill>
                  <a:srgbClr val="F89903"/>
                </a:solidFill>
              </a:rPr>
            </a:br>
            <a:r>
              <a:rPr lang="es-ES_tradnl" sz="1000">
                <a:solidFill>
                  <a:srgbClr val="F89903"/>
                </a:solidFill>
              </a:rPr>
              <a:t> Trial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37D91099-94F2-2646-8BAD-7963C036462A}"/>
              </a:ext>
            </a:extLst>
          </p:cNvPr>
          <p:cNvSpPr/>
          <p:nvPr/>
        </p:nvSpPr>
        <p:spPr>
          <a:xfrm>
            <a:off x="2447425" y="4836174"/>
            <a:ext cx="757783" cy="20324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000">
                <a:solidFill>
                  <a:srgbClr val="F89903"/>
                </a:solidFill>
              </a:rPr>
              <a:t>Free </a:t>
            </a:r>
            <a:r>
              <a:rPr lang="es-ES_tradnl" sz="1000" err="1">
                <a:solidFill>
                  <a:srgbClr val="F89903"/>
                </a:solidFill>
              </a:rPr>
              <a:t>Tier</a:t>
            </a:r>
            <a:endParaRPr lang="es-ES_tradnl" sz="1000">
              <a:solidFill>
                <a:srgbClr val="F89903"/>
              </a:solidFill>
            </a:endParaRP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CF5464DE-7659-BC4D-A691-5F537CDDF1F4}"/>
              </a:ext>
            </a:extLst>
          </p:cNvPr>
          <p:cNvSpPr/>
          <p:nvPr/>
        </p:nvSpPr>
        <p:spPr>
          <a:xfrm>
            <a:off x="2822867" y="5682061"/>
            <a:ext cx="486670" cy="17129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000">
                <a:solidFill>
                  <a:srgbClr val="F89903"/>
                </a:solidFill>
              </a:rPr>
              <a:t>Free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07C0163A-0FDF-F24F-B6C2-2E7F59836F4D}"/>
              </a:ext>
            </a:extLst>
          </p:cNvPr>
          <p:cNvSpPr/>
          <p:nvPr/>
        </p:nvSpPr>
        <p:spPr>
          <a:xfrm>
            <a:off x="8112808" y="5465790"/>
            <a:ext cx="757783" cy="20324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000">
                <a:solidFill>
                  <a:srgbClr val="F89903"/>
                </a:solidFill>
              </a:rPr>
              <a:t>Free </a:t>
            </a:r>
            <a:br>
              <a:rPr lang="es-ES_tradnl" sz="1000">
                <a:solidFill>
                  <a:srgbClr val="F89903"/>
                </a:solidFill>
              </a:rPr>
            </a:br>
            <a:r>
              <a:rPr lang="es-ES_tradnl" sz="1000">
                <a:solidFill>
                  <a:srgbClr val="F89903"/>
                </a:solidFill>
              </a:rPr>
              <a:t>Trial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FA384CD6-2534-2B4A-A0D8-8C1799511F30}"/>
              </a:ext>
            </a:extLst>
          </p:cNvPr>
          <p:cNvSpPr/>
          <p:nvPr/>
        </p:nvSpPr>
        <p:spPr>
          <a:xfrm>
            <a:off x="11029929" y="3508951"/>
            <a:ext cx="757783" cy="20324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000">
                <a:solidFill>
                  <a:srgbClr val="F89903"/>
                </a:solidFill>
              </a:rPr>
              <a:t>Free</a:t>
            </a:r>
          </a:p>
          <a:p>
            <a:pPr algn="ctr"/>
            <a:r>
              <a:rPr lang="es-ES_tradnl" sz="1000" err="1">
                <a:solidFill>
                  <a:srgbClr val="F89903"/>
                </a:solidFill>
              </a:rPr>
              <a:t>Tier</a:t>
            </a:r>
            <a:endParaRPr lang="es-ES_tradnl" sz="1000">
              <a:solidFill>
                <a:srgbClr val="F89903"/>
              </a:solidFill>
            </a:endParaRP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D4980CCF-E93C-0D4B-872D-7251FC1F35DB}"/>
              </a:ext>
            </a:extLst>
          </p:cNvPr>
          <p:cNvSpPr/>
          <p:nvPr/>
        </p:nvSpPr>
        <p:spPr>
          <a:xfrm>
            <a:off x="11145743" y="5267561"/>
            <a:ext cx="486670" cy="17129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000">
                <a:solidFill>
                  <a:srgbClr val="F89903"/>
                </a:solidFill>
              </a:rPr>
              <a:t>Free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D0CF711F-6096-184C-BBBB-F9BAC3AD249D}"/>
              </a:ext>
            </a:extLst>
          </p:cNvPr>
          <p:cNvSpPr/>
          <p:nvPr/>
        </p:nvSpPr>
        <p:spPr>
          <a:xfrm>
            <a:off x="5178990" y="4727721"/>
            <a:ext cx="757783" cy="20324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000">
                <a:solidFill>
                  <a:srgbClr val="F89903"/>
                </a:solidFill>
              </a:rPr>
              <a:t>Free </a:t>
            </a:r>
            <a:r>
              <a:rPr lang="es-ES_tradnl" sz="1000" err="1">
                <a:solidFill>
                  <a:srgbClr val="F89903"/>
                </a:solidFill>
              </a:rPr>
              <a:t>Tier</a:t>
            </a:r>
            <a:endParaRPr lang="es-ES_tradnl" sz="1000">
              <a:solidFill>
                <a:srgbClr val="F89903"/>
              </a:solidFill>
            </a:endParaRP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FD643585-C7CD-C04B-8763-1DC40356FD37}"/>
              </a:ext>
            </a:extLst>
          </p:cNvPr>
          <p:cNvSpPr/>
          <p:nvPr/>
        </p:nvSpPr>
        <p:spPr>
          <a:xfrm>
            <a:off x="13821407" y="4666116"/>
            <a:ext cx="757783" cy="20324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000">
                <a:solidFill>
                  <a:srgbClr val="F89903"/>
                </a:solidFill>
              </a:rPr>
              <a:t>Free </a:t>
            </a:r>
            <a:r>
              <a:rPr lang="es-ES_tradnl" sz="1000" err="1">
                <a:solidFill>
                  <a:srgbClr val="F89903"/>
                </a:solidFill>
              </a:rPr>
              <a:t>Tier</a:t>
            </a:r>
            <a:endParaRPr lang="es-ES_tradnl" sz="1000">
              <a:solidFill>
                <a:srgbClr val="F89903"/>
              </a:solidFill>
            </a:endParaRP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F871F932-377B-C441-A1A4-6E7C823F7E27}"/>
              </a:ext>
            </a:extLst>
          </p:cNvPr>
          <p:cNvSpPr/>
          <p:nvPr/>
        </p:nvSpPr>
        <p:spPr>
          <a:xfrm>
            <a:off x="2771469" y="4436587"/>
            <a:ext cx="486670" cy="17129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000">
                <a:solidFill>
                  <a:srgbClr val="F89903"/>
                </a:solidFill>
              </a:rPr>
              <a:t>Free</a:t>
            </a: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377BC177-A716-274F-83B7-884A6EEF6467}"/>
              </a:ext>
            </a:extLst>
          </p:cNvPr>
          <p:cNvSpPr/>
          <p:nvPr/>
        </p:nvSpPr>
        <p:spPr>
          <a:xfrm>
            <a:off x="11122943" y="4466349"/>
            <a:ext cx="757783" cy="20324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000">
                <a:solidFill>
                  <a:srgbClr val="F89903"/>
                </a:solidFill>
              </a:rPr>
              <a:t>Free </a:t>
            </a:r>
            <a:br>
              <a:rPr lang="es-ES_tradnl" sz="1000">
                <a:solidFill>
                  <a:srgbClr val="F89903"/>
                </a:solidFill>
              </a:rPr>
            </a:br>
            <a:r>
              <a:rPr lang="es-ES_tradnl" sz="1000" err="1">
                <a:solidFill>
                  <a:srgbClr val="F89903"/>
                </a:solidFill>
              </a:rPr>
              <a:t>Tier</a:t>
            </a:r>
            <a:endParaRPr lang="es-ES_tradnl" sz="1000">
              <a:solidFill>
                <a:srgbClr val="F89903"/>
              </a:solidFill>
            </a:endParaRP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3E721E43-B9F0-6549-AC28-A5F071A4067E}"/>
              </a:ext>
            </a:extLst>
          </p:cNvPr>
          <p:cNvSpPr/>
          <p:nvPr/>
        </p:nvSpPr>
        <p:spPr>
          <a:xfrm>
            <a:off x="13613130" y="4225096"/>
            <a:ext cx="1093705" cy="200441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000">
                <a:solidFill>
                  <a:srgbClr val="F89903"/>
                </a:solidFill>
              </a:rPr>
              <a:t>Free Trial</a:t>
            </a: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33175F61-C593-E64F-9888-D77A7A946D85}"/>
              </a:ext>
            </a:extLst>
          </p:cNvPr>
          <p:cNvCxnSpPr>
            <a:cxnSpLocks/>
          </p:cNvCxnSpPr>
          <p:nvPr/>
        </p:nvCxnSpPr>
        <p:spPr>
          <a:xfrm flipH="1">
            <a:off x="647792" y="3233930"/>
            <a:ext cx="13577345" cy="0"/>
          </a:xfrm>
          <a:prstGeom prst="line">
            <a:avLst/>
          </a:prstGeom>
          <a:noFill/>
          <a:ln w="9525" cap="flat" cmpd="sng" algn="ctr">
            <a:solidFill>
              <a:srgbClr val="F1F3F5">
                <a:lumMod val="90000"/>
              </a:srgbClr>
            </a:solidFill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0CFE2A93-240B-694C-87D6-D1A9ECE546FC}"/>
              </a:ext>
            </a:extLst>
          </p:cNvPr>
          <p:cNvCxnSpPr>
            <a:cxnSpLocks/>
          </p:cNvCxnSpPr>
          <p:nvPr/>
        </p:nvCxnSpPr>
        <p:spPr>
          <a:xfrm>
            <a:off x="3349062" y="913301"/>
            <a:ext cx="0" cy="6052030"/>
          </a:xfrm>
          <a:prstGeom prst="line">
            <a:avLst/>
          </a:prstGeom>
          <a:noFill/>
          <a:ln w="9525" cap="flat" cmpd="sng" algn="ctr">
            <a:solidFill>
              <a:srgbClr val="F1F3F5">
                <a:lumMod val="90000"/>
              </a:srgbClr>
            </a:solidFill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41A6E683-DB72-224E-B6CF-2BAF7A59CF9B}"/>
              </a:ext>
            </a:extLst>
          </p:cNvPr>
          <p:cNvCxnSpPr>
            <a:cxnSpLocks/>
          </p:cNvCxnSpPr>
          <p:nvPr/>
        </p:nvCxnSpPr>
        <p:spPr>
          <a:xfrm>
            <a:off x="6082439" y="914035"/>
            <a:ext cx="0" cy="6051295"/>
          </a:xfrm>
          <a:prstGeom prst="line">
            <a:avLst/>
          </a:prstGeom>
          <a:noFill/>
          <a:ln w="9525" cap="flat" cmpd="sng" algn="ctr">
            <a:solidFill>
              <a:srgbClr val="F1F3F5">
                <a:lumMod val="90000"/>
              </a:srgbClr>
            </a:solidFill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5F0F31E7-90D0-9F47-9387-4E6E281F0884}"/>
              </a:ext>
            </a:extLst>
          </p:cNvPr>
          <p:cNvCxnSpPr>
            <a:cxnSpLocks/>
          </p:cNvCxnSpPr>
          <p:nvPr/>
        </p:nvCxnSpPr>
        <p:spPr>
          <a:xfrm>
            <a:off x="8815814" y="913301"/>
            <a:ext cx="59609" cy="6052030"/>
          </a:xfrm>
          <a:prstGeom prst="line">
            <a:avLst/>
          </a:prstGeom>
          <a:noFill/>
          <a:ln w="9525" cap="flat" cmpd="sng" algn="ctr">
            <a:solidFill>
              <a:srgbClr val="F1F3F5">
                <a:lumMod val="90000"/>
              </a:srgbClr>
            </a:solidFill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207256BE-E0E3-9D47-B4DF-A610FF2F45DB}"/>
              </a:ext>
            </a:extLst>
          </p:cNvPr>
          <p:cNvCxnSpPr>
            <a:cxnSpLocks/>
          </p:cNvCxnSpPr>
          <p:nvPr/>
        </p:nvCxnSpPr>
        <p:spPr>
          <a:xfrm>
            <a:off x="11641894" y="913301"/>
            <a:ext cx="11252" cy="5238726"/>
          </a:xfrm>
          <a:prstGeom prst="line">
            <a:avLst/>
          </a:prstGeom>
          <a:noFill/>
          <a:ln w="9525" cap="flat" cmpd="sng" algn="ctr">
            <a:solidFill>
              <a:srgbClr val="F1F3F5">
                <a:lumMod val="90000"/>
              </a:srgbClr>
            </a:solidFill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EE97F29B-A75F-BB47-9738-3B6C630ED3CD}"/>
              </a:ext>
            </a:extLst>
          </p:cNvPr>
          <p:cNvSpPr/>
          <p:nvPr/>
        </p:nvSpPr>
        <p:spPr>
          <a:xfrm>
            <a:off x="435289" y="7239569"/>
            <a:ext cx="698697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731491">
              <a:defRPr/>
            </a:pPr>
            <a:r>
              <a:rPr lang="pt-BR" sz="2000">
                <a:solidFill>
                  <a:srgbClr val="FF9900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https://</a:t>
            </a:r>
            <a:r>
              <a:rPr lang="pt-BR" sz="2000" err="1">
                <a:solidFill>
                  <a:srgbClr val="FF9900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aws.amazon.com</a:t>
            </a:r>
            <a:r>
              <a:rPr lang="pt-BR" sz="2000">
                <a:solidFill>
                  <a:srgbClr val="FF9900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/es/products/</a:t>
            </a:r>
            <a:r>
              <a:rPr lang="pt-BR" sz="2000" err="1">
                <a:solidFill>
                  <a:srgbClr val="FF9900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security</a:t>
            </a:r>
            <a:r>
              <a:rPr lang="pt-BR" sz="2000">
                <a:solidFill>
                  <a:srgbClr val="FF9900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/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647BA3F1-BAA1-0540-A001-D1507D5F771C}"/>
              </a:ext>
            </a:extLst>
          </p:cNvPr>
          <p:cNvSpPr/>
          <p:nvPr/>
        </p:nvSpPr>
        <p:spPr>
          <a:xfrm>
            <a:off x="2767769" y="5237942"/>
            <a:ext cx="757783" cy="20324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000">
                <a:solidFill>
                  <a:srgbClr val="F89903"/>
                </a:solidFill>
              </a:rPr>
              <a:t>Free </a:t>
            </a:r>
            <a:br>
              <a:rPr lang="es-ES_tradnl" sz="1000">
                <a:solidFill>
                  <a:srgbClr val="F89903"/>
                </a:solidFill>
              </a:rPr>
            </a:br>
            <a:r>
              <a:rPr lang="es-ES_tradnl" sz="1000">
                <a:solidFill>
                  <a:srgbClr val="F89903"/>
                </a:solidFill>
              </a:rPr>
              <a:t>Trial</a:t>
            </a: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99E4BFA3-5CD4-E143-91D0-9C4E774A9219}"/>
              </a:ext>
            </a:extLst>
          </p:cNvPr>
          <p:cNvCxnSpPr>
            <a:cxnSpLocks/>
          </p:cNvCxnSpPr>
          <p:nvPr/>
        </p:nvCxnSpPr>
        <p:spPr>
          <a:xfrm flipH="1">
            <a:off x="8867698" y="6165408"/>
            <a:ext cx="5357440" cy="0"/>
          </a:xfrm>
          <a:prstGeom prst="line">
            <a:avLst/>
          </a:prstGeom>
          <a:noFill/>
          <a:ln w="9525" cap="flat" cmpd="sng" algn="ctr">
            <a:solidFill>
              <a:srgbClr val="F1F3F5">
                <a:lumMod val="90000"/>
              </a:srgbClr>
            </a:solidFill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8F39AA39-996C-614E-8E2A-9B75100F6AE1}"/>
              </a:ext>
            </a:extLst>
          </p:cNvPr>
          <p:cNvSpPr/>
          <p:nvPr/>
        </p:nvSpPr>
        <p:spPr>
          <a:xfrm>
            <a:off x="11649265" y="6575704"/>
            <a:ext cx="268285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1280"/>
              </a:spcBef>
              <a:defRPr/>
            </a:pPr>
            <a:r>
              <a:rPr lang="en-US" sz="1600">
                <a:latin typeface="Amazon Ember Regular" charset="0"/>
              </a:rPr>
              <a:t>AWS Audit </a:t>
            </a:r>
            <a:r>
              <a:rPr lang="en-US" sz="1600">
                <a:solidFill>
                  <a:srgbClr val="FFFFFF"/>
                </a:solidFill>
                <a:latin typeface="Amazon Ember Regular" charset="0"/>
              </a:rPr>
              <a:t>Manager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C2CB5B19-F954-F042-BC8C-5DD35682E8C0}"/>
              </a:ext>
            </a:extLst>
          </p:cNvPr>
          <p:cNvSpPr/>
          <p:nvPr/>
        </p:nvSpPr>
        <p:spPr>
          <a:xfrm>
            <a:off x="10643556" y="6170422"/>
            <a:ext cx="1773241" cy="43704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s-ES_tradnl" sz="2240" b="1" dirty="0">
                <a:solidFill>
                  <a:srgbClr val="F332EF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Compliance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F196D12-7F2A-7949-8DDE-3919DA870C7B}"/>
              </a:ext>
            </a:extLst>
          </p:cNvPr>
          <p:cNvSpPr/>
          <p:nvPr/>
        </p:nvSpPr>
        <p:spPr>
          <a:xfrm>
            <a:off x="9480628" y="6575704"/>
            <a:ext cx="13756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1280"/>
              </a:spcBef>
              <a:defRPr/>
            </a:pPr>
            <a:r>
              <a:rPr lang="en-US" sz="1600">
                <a:latin typeface="Amazon Ember Regular" charset="0"/>
              </a:rPr>
              <a:t>AWS Artifact</a:t>
            </a:r>
            <a:endParaRPr lang="en-US" sz="1600">
              <a:solidFill>
                <a:srgbClr val="FFFFFF"/>
              </a:solidFill>
              <a:latin typeface="Amazon Ember Regular" charset="0"/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7348830B-FBF8-8B4F-BA24-CA89E7B1954F}"/>
              </a:ext>
            </a:extLst>
          </p:cNvPr>
          <p:cNvSpPr/>
          <p:nvPr/>
        </p:nvSpPr>
        <p:spPr>
          <a:xfrm>
            <a:off x="10821924" y="6649554"/>
            <a:ext cx="486670" cy="17129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000">
                <a:solidFill>
                  <a:srgbClr val="F89903"/>
                </a:solidFill>
              </a:rPr>
              <a:t>Free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69C315E4-0F11-1946-B801-1F19DEB23CD3}"/>
              </a:ext>
            </a:extLst>
          </p:cNvPr>
          <p:cNvSpPr/>
          <p:nvPr/>
        </p:nvSpPr>
        <p:spPr>
          <a:xfrm>
            <a:off x="13635341" y="6676680"/>
            <a:ext cx="1093705" cy="200441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000">
                <a:solidFill>
                  <a:srgbClr val="F89903"/>
                </a:solidFill>
              </a:rPr>
              <a:t>Free </a:t>
            </a:r>
          </a:p>
          <a:p>
            <a:pPr algn="ctr"/>
            <a:r>
              <a:rPr lang="es-ES_tradnl" sz="1000">
                <a:solidFill>
                  <a:srgbClr val="F89903"/>
                </a:solidFill>
              </a:rPr>
              <a:t>Trial</a:t>
            </a:r>
          </a:p>
        </p:txBody>
      </p:sp>
    </p:spTree>
    <p:extLst>
      <p:ext uri="{BB962C8B-B14F-4D97-AF65-F5344CB8AC3E}">
        <p14:creationId xmlns:p14="http://schemas.microsoft.com/office/powerpoint/2010/main" val="1995746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1.23457E-6 L 5E-6 -0.04228 " pathEditMode="relative" rAng="0" ptsTypes="AA">
                                      <p:cBhvr>
                                        <p:cTn id="34" dur="500" spd="-100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130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4.32099E-6 L 0 -0.04229 " pathEditMode="relative" rAng="0" ptsTypes="AA">
                                      <p:cBhvr>
                                        <p:cTn id="39" dur="500" spd="-100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130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4.32099E-6 L 0 -0.04229 " pathEditMode="relative" rAng="0" ptsTypes="AA">
                                      <p:cBhvr>
                                        <p:cTn id="44" dur="500" spd="-100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130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4.32099E-6 L 0 -0.04229 " pathEditMode="relative" rAng="0" ptsTypes="AA">
                                      <p:cBhvr>
                                        <p:cTn id="49" dur="500" spd="-100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130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4.32099E-6 L 0 -0.04229 " pathEditMode="relative" rAng="0" ptsTypes="AA">
                                      <p:cBhvr>
                                        <p:cTn id="54" dur="500" spd="-100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130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1011E-6 2.17885E-7 L -1.21011E-6 0.04358 " pathEditMode="relative" rAng="0" ptsTypes="AA">
                                      <p:cBhvr>
                                        <p:cTn id="59" dur="500" spd="-100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79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1011E-6 2.17885E-7 L -1.21011E-6 0.04358 " pathEditMode="relative" rAng="0" ptsTypes="AA">
                                      <p:cBhvr>
                                        <p:cTn id="64" dur="500" spd="-100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79"/>
                                    </p:animMotion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1011E-6 2.17885E-7 L -1.21011E-6 0.04358 " pathEditMode="relative" rAng="0" ptsTypes="AA">
                                      <p:cBhvr>
                                        <p:cTn id="69" dur="500" spd="-100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79"/>
                                    </p:animMotion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1011E-6 2.17885E-7 L -1.21011E-6 0.04358 " pathEditMode="relative" rAng="0" ptsTypes="AA">
                                      <p:cBhvr>
                                        <p:cTn id="74" dur="500" spd="-100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79"/>
                                    </p:animMotion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1011E-6 2.17885E-7 L -1.21011E-6 0.04358 " pathEditMode="relative" rAng="0" ptsTypes="AA">
                                      <p:cBhvr>
                                        <p:cTn id="79" dur="500" spd="-100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7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00"/>
                            </p:stCondLst>
                            <p:childTnLst>
                              <p:par>
                                <p:cTn id="8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3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6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9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2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5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8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1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4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7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0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3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6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9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2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5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8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1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4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7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0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3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6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9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2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2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22" presetClass="entr" presetSubtype="4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22" presetClass="entr" presetSubtype="4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22" presetClass="entr" presetSubtype="4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22" presetClass="entr" presetSubtype="4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4.32099E-6 L 0 -0.04229 " pathEditMode="relative" rAng="0" ptsTypes="AA">
                                      <p:cBhvr>
                                        <p:cTn id="178" dur="500" spd="-100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130"/>
                                    </p:animMotion>
                                  </p:childTnLst>
                                </p:cTn>
                              </p:par>
                              <p:par>
                                <p:cTn id="17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44" grpId="1"/>
      <p:bldP spid="53" grpId="0"/>
      <p:bldP spid="53" grpId="1"/>
      <p:bldP spid="54" grpId="0"/>
      <p:bldP spid="54" grpId="1"/>
      <p:bldP spid="55" grpId="0"/>
      <p:bldP spid="55" grpId="1"/>
      <p:bldP spid="56" grpId="0"/>
      <p:bldP spid="56" grpId="1"/>
      <p:bldP spid="62" grpId="0"/>
      <p:bldP spid="62" grpId="1"/>
      <p:bldP spid="63" grpId="0"/>
      <p:bldP spid="63" grpId="1"/>
      <p:bldP spid="64" grpId="0"/>
      <p:bldP spid="64" grpId="1"/>
      <p:bldP spid="65" grpId="0"/>
      <p:bldP spid="65" grpId="1"/>
      <p:bldP spid="66" grpId="0"/>
      <p:bldP spid="66" grpId="1"/>
      <p:bldP spid="91" grpId="0"/>
      <p:bldP spid="92" grpId="0"/>
      <p:bldP spid="93" grpId="0"/>
      <p:bldP spid="94" grpId="0"/>
      <p:bldP spid="95" grpId="0"/>
      <p:bldP spid="96" grpId="0"/>
      <p:bldP spid="97" grpId="0"/>
      <p:bldP spid="98" grpId="0"/>
      <p:bldP spid="99" grpId="0"/>
      <p:bldP spid="100" grpId="0"/>
      <p:bldP spid="101" grpId="0"/>
      <p:bldP spid="102" grpId="0"/>
      <p:bldP spid="103" grpId="0"/>
      <p:bldP spid="104" grpId="0"/>
      <p:bldP spid="106" grpId="0"/>
      <p:bldP spid="107" grpId="0"/>
      <p:bldP spid="108" grpId="0"/>
      <p:bldP spid="109" grpId="0"/>
      <p:bldP spid="111" grpId="0"/>
      <p:bldP spid="112" grpId="0"/>
      <p:bldP spid="113" grpId="0"/>
      <p:bldP spid="115" grpId="0"/>
      <p:bldP spid="116" grpId="0"/>
      <p:bldP spid="117" grpId="0"/>
      <p:bldP spid="59" grpId="0"/>
      <p:bldP spid="7" grpId="0"/>
      <p:bldP spid="61" grpId="0" animBg="1"/>
      <p:bldP spid="61" grpId="1" animBg="1"/>
      <p:bldP spid="9" grpId="0"/>
      <p:bldP spid="67" grpId="0"/>
      <p:bldP spid="68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DC6F62-3ECD-2045-A9E2-BC495B5434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En la nube podemos alcanzar </a:t>
            </a:r>
            <a:r>
              <a:rPr lang="es-ES_tradnl" b="1" dirty="0">
                <a:solidFill>
                  <a:srgbClr val="F89903"/>
                </a:solidFill>
              </a:rPr>
              <a:t>mejores</a:t>
            </a:r>
            <a:r>
              <a:rPr lang="es-ES_tradnl" dirty="0"/>
              <a:t> niveles de seguridad, con menor costo operativo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A31B69F8-8A58-0847-84B1-59B997D76B69}"/>
              </a:ext>
            </a:extLst>
          </p:cNvPr>
          <p:cNvSpPr/>
          <p:nvPr/>
        </p:nvSpPr>
        <p:spPr>
          <a:xfrm>
            <a:off x="5228302" y="2519685"/>
            <a:ext cx="4064366" cy="4064366"/>
          </a:xfrm>
          <a:prstGeom prst="ellipse">
            <a:avLst/>
          </a:prstGeom>
          <a:noFill/>
          <a:ln w="76200" cmpd="sng">
            <a:solidFill>
              <a:srgbClr val="FFAA2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31443">
              <a:defRPr/>
            </a:pPr>
            <a:endParaRPr lang="pt-BR" sz="4608" dirty="0">
              <a:ln w="3175" cmpd="sng">
                <a:solidFill>
                  <a:srgbClr val="FFFFFF"/>
                </a:solidFill>
              </a:ln>
              <a:solidFill>
                <a:srgbClr val="FFAA2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ED2ED8BA-4E7A-6F44-A750-E10B89BE69AC}"/>
              </a:ext>
            </a:extLst>
          </p:cNvPr>
          <p:cNvSpPr/>
          <p:nvPr/>
        </p:nvSpPr>
        <p:spPr>
          <a:xfrm>
            <a:off x="4600809" y="4322551"/>
            <a:ext cx="1404397" cy="1404397"/>
          </a:xfrm>
          <a:prstGeom prst="ellipse">
            <a:avLst/>
          </a:prstGeom>
          <a:solidFill>
            <a:schemeClr val="bg1"/>
          </a:solidFill>
          <a:ln w="38100" cmpd="sng">
            <a:solidFill>
              <a:srgbClr val="FFAA2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31443">
              <a:defRPr/>
            </a:pPr>
            <a:endParaRPr lang="pt-BR" sz="4608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50820EC-DC7D-614C-BBA3-93E6BBB24DE9}"/>
              </a:ext>
            </a:extLst>
          </p:cNvPr>
          <p:cNvSpPr/>
          <p:nvPr/>
        </p:nvSpPr>
        <p:spPr>
          <a:xfrm>
            <a:off x="923042" y="4460437"/>
            <a:ext cx="3561094" cy="11264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731443">
              <a:defRPr/>
            </a:pPr>
            <a:r>
              <a:rPr lang="es-ES_tradnl" sz="1680" dirty="0">
                <a:solidFill>
                  <a:srgbClr val="FFFFFF"/>
                </a:solidFill>
                <a:latin typeface="Amazon Ember"/>
              </a:rPr>
              <a:t>- Potentes servicios de seguridad y características de seguridad </a:t>
            </a:r>
            <a:br>
              <a:rPr lang="es-ES_tradnl" sz="1680" dirty="0">
                <a:solidFill>
                  <a:srgbClr val="FFFFFF"/>
                </a:solidFill>
                <a:latin typeface="Amazon Ember"/>
              </a:rPr>
            </a:br>
            <a:r>
              <a:rPr lang="es-ES_tradnl" sz="1680" dirty="0">
                <a:solidFill>
                  <a:srgbClr val="FFFFFF"/>
                </a:solidFill>
                <a:latin typeface="Amazon Ember"/>
              </a:rPr>
              <a:t>nativas a bajo costo o gratuitos</a:t>
            </a:r>
          </a:p>
          <a:p>
            <a:pPr algn="r" defTabSz="731443">
              <a:defRPr/>
            </a:pPr>
            <a:r>
              <a:rPr lang="es-ES_tradnl" sz="168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Marketplace con soluciones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4BE07CB-B129-2443-BAF8-40A7B191CA18}"/>
              </a:ext>
            </a:extLst>
          </p:cNvPr>
          <p:cNvSpPr/>
          <p:nvPr/>
        </p:nvSpPr>
        <p:spPr>
          <a:xfrm>
            <a:off x="1023803" y="2392857"/>
            <a:ext cx="4501380" cy="11264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731443">
              <a:defRPr/>
            </a:pPr>
            <a:r>
              <a:rPr lang="es-ES_tradnl" sz="1680" dirty="0">
                <a:solidFill>
                  <a:srgbClr val="FFFFFF"/>
                </a:solidFill>
                <a:latin typeface="Amazon Ember"/>
              </a:rPr>
              <a:t>200+ certificaciones de cumplimiento regulatorio y acreditaciones</a:t>
            </a:r>
            <a:br>
              <a:rPr lang="es-ES_tradnl" sz="1680" dirty="0">
                <a:solidFill>
                  <a:srgbClr val="FFFFFF"/>
                </a:solidFill>
                <a:latin typeface="Amazon Ember"/>
              </a:rPr>
            </a:br>
            <a:r>
              <a:rPr lang="es-ES_tradnl" sz="1680" dirty="0">
                <a:solidFill>
                  <a:srgbClr val="FFFFFF"/>
                </a:solidFill>
                <a:latin typeface="Amazon Ember"/>
              </a:rPr>
              <a:t>- Simplificación de auditorías (GAP)</a:t>
            </a:r>
            <a:br>
              <a:rPr lang="es-ES_tradnl" sz="1680" dirty="0">
                <a:solidFill>
                  <a:srgbClr val="FFFFFF"/>
                </a:solidFill>
                <a:latin typeface="Amazon Ember"/>
              </a:rPr>
            </a:br>
            <a:r>
              <a:rPr lang="es-ES_tradnl" sz="1680" dirty="0">
                <a:solidFill>
                  <a:srgbClr val="FFFFFF"/>
                </a:solidFill>
                <a:latin typeface="Amazon Ember"/>
              </a:rPr>
              <a:t>- Auditoría unificada – Servicios integrados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D97362C-7A19-6E4E-B7FC-7DCBA03178DF}"/>
              </a:ext>
            </a:extLst>
          </p:cNvPr>
          <p:cNvSpPr/>
          <p:nvPr/>
        </p:nvSpPr>
        <p:spPr>
          <a:xfrm>
            <a:off x="3408095" y="7220582"/>
            <a:ext cx="7704778" cy="350865"/>
          </a:xfrm>
          <a:prstGeom prst="rect">
            <a:avLst/>
          </a:prstGeom>
          <a:ln w="28575">
            <a:solidFill>
              <a:srgbClr val="FFAB2E"/>
            </a:solidFill>
          </a:ln>
        </p:spPr>
        <p:txBody>
          <a:bodyPr wrap="square">
            <a:spAutoFit/>
          </a:bodyPr>
          <a:lstStyle/>
          <a:p>
            <a:pPr algn="ctr" defTabSz="731443">
              <a:defRPr/>
            </a:pPr>
            <a:r>
              <a:rPr lang="es-ES_tradnl" sz="1680" dirty="0">
                <a:solidFill>
                  <a:srgbClr val="FFFFFF"/>
                </a:solidFill>
                <a:latin typeface="Amazon Ember"/>
              </a:rPr>
              <a:t>Reducción de los caminos de ataque y mejor contención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D2953BF8-D044-A945-ACAE-E2971FC9F04C}"/>
              </a:ext>
            </a:extLst>
          </p:cNvPr>
          <p:cNvSpPr/>
          <p:nvPr/>
        </p:nvSpPr>
        <p:spPr>
          <a:xfrm>
            <a:off x="5264400" y="2345587"/>
            <a:ext cx="1404397" cy="1404397"/>
          </a:xfrm>
          <a:prstGeom prst="ellipse">
            <a:avLst/>
          </a:prstGeom>
          <a:solidFill>
            <a:schemeClr val="bg1"/>
          </a:solidFill>
          <a:ln w="38100" cmpd="sng">
            <a:solidFill>
              <a:srgbClr val="FFAA2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31443">
              <a:defRPr/>
            </a:pPr>
            <a:endParaRPr lang="pt-BR" sz="4608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92D2A65C-9FB0-4D43-900A-4702A4B846DC}"/>
              </a:ext>
            </a:extLst>
          </p:cNvPr>
          <p:cNvSpPr/>
          <p:nvPr/>
        </p:nvSpPr>
        <p:spPr>
          <a:xfrm>
            <a:off x="7884480" y="2345587"/>
            <a:ext cx="1404397" cy="1404397"/>
          </a:xfrm>
          <a:prstGeom prst="ellipse">
            <a:avLst/>
          </a:prstGeom>
          <a:solidFill>
            <a:schemeClr val="bg1"/>
          </a:solidFill>
          <a:ln w="38100" cmpd="sng">
            <a:solidFill>
              <a:srgbClr val="FFAA2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31443">
              <a:defRPr/>
            </a:pPr>
            <a:endParaRPr lang="pt-BR" sz="4608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3A91E45B-AB4B-C34D-ACA5-E7110A910360}"/>
              </a:ext>
            </a:extLst>
          </p:cNvPr>
          <p:cNvSpPr/>
          <p:nvPr/>
        </p:nvSpPr>
        <p:spPr>
          <a:xfrm>
            <a:off x="6573241" y="5756967"/>
            <a:ext cx="1404397" cy="1404397"/>
          </a:xfrm>
          <a:prstGeom prst="ellipse">
            <a:avLst/>
          </a:prstGeom>
          <a:solidFill>
            <a:schemeClr val="bg1"/>
          </a:solidFill>
          <a:ln w="38100" cmpd="sng">
            <a:solidFill>
              <a:srgbClr val="FFAA2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31443">
              <a:defRPr/>
            </a:pPr>
            <a:endParaRPr lang="pt-BR" sz="4608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0AF34C73-B2F5-874C-AB68-3CA1A3D4B110}"/>
              </a:ext>
            </a:extLst>
          </p:cNvPr>
          <p:cNvSpPr/>
          <p:nvPr/>
        </p:nvSpPr>
        <p:spPr>
          <a:xfrm>
            <a:off x="8556236" y="4322551"/>
            <a:ext cx="1404397" cy="1404397"/>
          </a:xfrm>
          <a:prstGeom prst="ellipse">
            <a:avLst/>
          </a:prstGeom>
          <a:solidFill>
            <a:schemeClr val="bg1"/>
          </a:solidFill>
          <a:ln w="38100" cmpd="sng">
            <a:solidFill>
              <a:srgbClr val="FFAA2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31443">
              <a:defRPr/>
            </a:pPr>
            <a:endParaRPr lang="pt-BR" sz="4608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513BA3E1-89AB-E847-BBFB-5DA53F42E507}"/>
              </a:ext>
            </a:extLst>
          </p:cNvPr>
          <p:cNvSpPr/>
          <p:nvPr/>
        </p:nvSpPr>
        <p:spPr>
          <a:xfrm>
            <a:off x="9949126" y="4587992"/>
            <a:ext cx="4232094" cy="1126462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pPr defTabSz="731443">
              <a:defRPr/>
            </a:pPr>
            <a:r>
              <a:rPr lang="es-ES_tradnl" sz="1680" dirty="0">
                <a:solidFill>
                  <a:srgbClr val="FFFFFF"/>
                </a:solidFill>
                <a:latin typeface="Amazon Ember"/>
              </a:rPr>
              <a:t>- Modelo de responsabilidad compartida</a:t>
            </a:r>
          </a:p>
          <a:p>
            <a:pPr defTabSz="731443">
              <a:defRPr/>
            </a:pPr>
            <a:r>
              <a:rPr lang="es-ES_tradnl" sz="1680" dirty="0">
                <a:solidFill>
                  <a:srgbClr val="FFFFFF"/>
                </a:solidFill>
                <a:latin typeface="Amazon Ember"/>
              </a:rPr>
              <a:t>- Servicios gestionados 
- Equipos de seguridad 24/7
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7552D90-C453-F542-BB22-AC99866E2932}"/>
              </a:ext>
            </a:extLst>
          </p:cNvPr>
          <p:cNvSpPr/>
          <p:nvPr/>
        </p:nvSpPr>
        <p:spPr>
          <a:xfrm>
            <a:off x="9409341" y="2410675"/>
            <a:ext cx="4173656" cy="11264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731443">
              <a:defRPr/>
            </a:pPr>
            <a:r>
              <a:rPr lang="es-ES_tradnl" sz="1680" dirty="0">
                <a:solidFill>
                  <a:srgbClr val="FFFFFF"/>
                </a:solidFill>
                <a:latin typeface="Amazon Ember"/>
              </a:rPr>
              <a:t>Infraestructura construida para satisfacer los requerimientos de seguridad más altos, como organizaciones militares y bancos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B6F7A41A-9F42-5940-BD27-F3A57B9669C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07203" y="2486071"/>
            <a:ext cx="1108621" cy="1108621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F6150E28-6012-0C47-9B83-F36F4352D91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46507" y="2525974"/>
            <a:ext cx="1108621" cy="1108621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9101995B-E2BB-F84C-9AA5-F4F8FC898098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49788" y="4600280"/>
            <a:ext cx="862261" cy="862261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E16F3570-9172-8541-9235-5393A2E92759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97890" y="5963010"/>
            <a:ext cx="985440" cy="985440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889468D2-020F-4141-A4DC-FD6DA9C4DF38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25191" y="4489834"/>
            <a:ext cx="1047032" cy="1047032"/>
          </a:xfrm>
          <a:prstGeom prst="rect">
            <a:avLst/>
          </a:prstGeom>
        </p:spPr>
      </p:pic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C1A5A16C-2238-F348-BE1E-948ACF25DD48}"/>
              </a:ext>
            </a:extLst>
          </p:cNvPr>
          <p:cNvCxnSpPr>
            <a:cxnSpLocks/>
          </p:cNvCxnSpPr>
          <p:nvPr/>
        </p:nvCxnSpPr>
        <p:spPr>
          <a:xfrm flipH="1">
            <a:off x="959138" y="2337635"/>
            <a:ext cx="5007461" cy="0"/>
          </a:xfrm>
          <a:prstGeom prst="line">
            <a:avLst/>
          </a:prstGeom>
          <a:ln>
            <a:solidFill>
              <a:srgbClr val="FFAA2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1D23B1B7-6714-0B4D-AB02-840DB8BEE297}"/>
              </a:ext>
            </a:extLst>
          </p:cNvPr>
          <p:cNvCxnSpPr>
            <a:cxnSpLocks/>
          </p:cNvCxnSpPr>
          <p:nvPr/>
        </p:nvCxnSpPr>
        <p:spPr>
          <a:xfrm flipH="1" flipV="1">
            <a:off x="959139" y="3545894"/>
            <a:ext cx="4505725" cy="11293"/>
          </a:xfrm>
          <a:prstGeom prst="line">
            <a:avLst/>
          </a:prstGeom>
          <a:ln>
            <a:solidFill>
              <a:srgbClr val="FFAA2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7B5E5048-7109-614A-8C72-41263DC1A25C}"/>
              </a:ext>
            </a:extLst>
          </p:cNvPr>
          <p:cNvCxnSpPr/>
          <p:nvPr/>
        </p:nvCxnSpPr>
        <p:spPr>
          <a:xfrm flipH="1" flipV="1">
            <a:off x="775425" y="4312063"/>
            <a:ext cx="4561670" cy="10174"/>
          </a:xfrm>
          <a:prstGeom prst="line">
            <a:avLst/>
          </a:prstGeom>
          <a:ln>
            <a:solidFill>
              <a:srgbClr val="FFAA2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1F319F34-23B3-8649-97E1-7803B0A865E1}"/>
              </a:ext>
            </a:extLst>
          </p:cNvPr>
          <p:cNvCxnSpPr/>
          <p:nvPr/>
        </p:nvCxnSpPr>
        <p:spPr>
          <a:xfrm flipH="1" flipV="1">
            <a:off x="775425" y="5714491"/>
            <a:ext cx="4561670" cy="10174"/>
          </a:xfrm>
          <a:prstGeom prst="line">
            <a:avLst/>
          </a:prstGeom>
          <a:ln>
            <a:solidFill>
              <a:srgbClr val="FFAA2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8843E124-4AFF-A840-AD09-811D48BB9365}"/>
              </a:ext>
            </a:extLst>
          </p:cNvPr>
          <p:cNvCxnSpPr>
            <a:cxnSpLocks/>
          </p:cNvCxnSpPr>
          <p:nvPr/>
        </p:nvCxnSpPr>
        <p:spPr>
          <a:xfrm flipH="1">
            <a:off x="8615019" y="2329102"/>
            <a:ext cx="4980556" cy="0"/>
          </a:xfrm>
          <a:prstGeom prst="line">
            <a:avLst/>
          </a:prstGeom>
          <a:ln>
            <a:solidFill>
              <a:srgbClr val="FFAA2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1737E381-C683-EF47-978D-4B00C8E69358}"/>
              </a:ext>
            </a:extLst>
          </p:cNvPr>
          <p:cNvCxnSpPr/>
          <p:nvPr/>
        </p:nvCxnSpPr>
        <p:spPr>
          <a:xfrm flipH="1" flipV="1">
            <a:off x="9036258" y="3562481"/>
            <a:ext cx="4561670" cy="10174"/>
          </a:xfrm>
          <a:prstGeom prst="line">
            <a:avLst/>
          </a:prstGeom>
          <a:ln>
            <a:solidFill>
              <a:srgbClr val="FFAA2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085F0AEE-3973-944D-A7DD-422A24D59A6E}"/>
              </a:ext>
            </a:extLst>
          </p:cNvPr>
          <p:cNvCxnSpPr>
            <a:cxnSpLocks/>
          </p:cNvCxnSpPr>
          <p:nvPr/>
        </p:nvCxnSpPr>
        <p:spPr>
          <a:xfrm flipH="1" flipV="1">
            <a:off x="9279225" y="4312063"/>
            <a:ext cx="4738132" cy="8206"/>
          </a:xfrm>
          <a:prstGeom prst="line">
            <a:avLst/>
          </a:prstGeom>
          <a:ln>
            <a:solidFill>
              <a:srgbClr val="FFAA2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24368482-A994-1E47-BE19-573A9FCCA5B3}"/>
              </a:ext>
            </a:extLst>
          </p:cNvPr>
          <p:cNvCxnSpPr>
            <a:cxnSpLocks/>
          </p:cNvCxnSpPr>
          <p:nvPr/>
        </p:nvCxnSpPr>
        <p:spPr>
          <a:xfrm flipH="1" flipV="1">
            <a:off x="9279225" y="5714491"/>
            <a:ext cx="4738132" cy="10174"/>
          </a:xfrm>
          <a:prstGeom prst="line">
            <a:avLst/>
          </a:prstGeom>
          <a:ln>
            <a:solidFill>
              <a:srgbClr val="FFAA2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5" name="Picture 54">
            <a:extLst>
              <a:ext uri="{FF2B5EF4-FFF2-40B4-BE49-F238E27FC236}">
                <a16:creationId xmlns:a16="http://schemas.microsoft.com/office/drawing/2014/main" id="{39E7E944-667E-B24D-914D-8B41F803DFC5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48032" y="3536285"/>
            <a:ext cx="1865376" cy="1865376"/>
          </a:xfrm>
          <a:prstGeom prst="rect">
            <a:avLst/>
          </a:prstGeom>
        </p:spPr>
      </p:pic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DA032068-5E18-954C-9728-E8EF32FFA12E}"/>
              </a:ext>
            </a:extLst>
          </p:cNvPr>
          <p:cNvCxnSpPr/>
          <p:nvPr/>
        </p:nvCxnSpPr>
        <p:spPr>
          <a:xfrm>
            <a:off x="959138" y="2329103"/>
            <a:ext cx="0" cy="122808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3C530D7C-472C-264F-93F5-6C808A97C3E2}"/>
              </a:ext>
            </a:extLst>
          </p:cNvPr>
          <p:cNvCxnSpPr>
            <a:cxnSpLocks/>
          </p:cNvCxnSpPr>
          <p:nvPr/>
        </p:nvCxnSpPr>
        <p:spPr>
          <a:xfrm>
            <a:off x="13595573" y="2329102"/>
            <a:ext cx="0" cy="1244568"/>
          </a:xfrm>
          <a:prstGeom prst="line">
            <a:avLst/>
          </a:prstGeom>
          <a:ln>
            <a:solidFill>
              <a:srgbClr val="FFAB2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BE28D7B2-E050-2A42-BC31-A76161F50182}"/>
              </a:ext>
            </a:extLst>
          </p:cNvPr>
          <p:cNvCxnSpPr>
            <a:cxnSpLocks/>
          </p:cNvCxnSpPr>
          <p:nvPr/>
        </p:nvCxnSpPr>
        <p:spPr>
          <a:xfrm flipV="1">
            <a:off x="775425" y="4320270"/>
            <a:ext cx="14082" cy="1404397"/>
          </a:xfrm>
          <a:prstGeom prst="line">
            <a:avLst/>
          </a:prstGeom>
          <a:ln>
            <a:solidFill>
              <a:srgbClr val="FFAA2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52437530-C84A-8542-A605-D4086A75E5B0}"/>
              </a:ext>
            </a:extLst>
          </p:cNvPr>
          <p:cNvCxnSpPr>
            <a:cxnSpLocks/>
          </p:cNvCxnSpPr>
          <p:nvPr/>
        </p:nvCxnSpPr>
        <p:spPr>
          <a:xfrm>
            <a:off x="14017356" y="4320270"/>
            <a:ext cx="0" cy="1404397"/>
          </a:xfrm>
          <a:prstGeom prst="line">
            <a:avLst/>
          </a:prstGeom>
          <a:ln>
            <a:solidFill>
              <a:srgbClr val="FFAB2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496744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6E977-F13D-0A42-AA42-1D4FBDD12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1845835"/>
            <a:ext cx="12435840" cy="2751293"/>
          </a:xfrm>
        </p:spPr>
        <p:txBody>
          <a:bodyPr/>
          <a:lstStyle/>
          <a:p>
            <a:r>
              <a:rPr lang="es-ES_tradnl" dirty="0"/>
              <a:t>¡ Gracias !</a:t>
            </a:r>
            <a:br>
              <a:rPr lang="es-ES_tradnl" dirty="0"/>
            </a:br>
            <a:br>
              <a:rPr lang="es-ES_tradnl" sz="1100" dirty="0"/>
            </a:br>
            <a:r>
              <a:rPr lang="es-ES_tradnl" dirty="0"/>
              <a:t>¿ Preguntas 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0CB427-07A6-074C-B247-C806CA80ABB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Dario Goldfarb		</a:t>
            </a:r>
          </a:p>
          <a:p>
            <a:r>
              <a:rPr lang="en-US" dirty="0" err="1"/>
              <a:t>goldfarb@amazon.com</a:t>
            </a:r>
            <a:r>
              <a:rPr lang="en-US" dirty="0"/>
              <a:t> </a:t>
            </a:r>
            <a:br>
              <a:rPr lang="en-US" dirty="0"/>
            </a:br>
            <a:r>
              <a:rPr lang="en-US" sz="800" dirty="0"/>
              <a:t> </a:t>
            </a:r>
            <a:r>
              <a:rPr lang="en-US" sz="100" dirty="0"/>
              <a:t> </a:t>
            </a:r>
            <a:endParaRPr lang="en-US" dirty="0"/>
          </a:p>
          <a:p>
            <a:r>
              <a:rPr lang="en-US" dirty="0"/>
              <a:t>      https://</a:t>
            </a:r>
            <a:r>
              <a:rPr lang="en-US" dirty="0" err="1"/>
              <a:t>www.linkedin.com</a:t>
            </a:r>
            <a:r>
              <a:rPr lang="en-US" dirty="0"/>
              <a:t>/in/</a:t>
            </a:r>
            <a:r>
              <a:rPr lang="en-US" dirty="0" err="1"/>
              <a:t>dariolucas</a:t>
            </a:r>
            <a:r>
              <a:rPr lang="en-US" dirty="0"/>
              <a:t>/</a:t>
            </a:r>
          </a:p>
          <a:p>
            <a:r>
              <a:rPr lang="en-US" dirty="0"/>
              <a:t>      @</a:t>
            </a:r>
            <a:r>
              <a:rPr lang="en-US" dirty="0" err="1"/>
              <a:t>dario_goldfarb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 descr="data:image/png;base64,iVBORw0KGgoAAAANSUhEUgAAAD0AAAAyCAYAAADvNNM8AAAAAXNSR0IArs4c6QAAB8dJREFUaAXVWn1sHMUVnzd759i+24NAnaYodw4OAgRVhSBNgLaqo6RQoiJIA4Hg+EwDtGpJK6qqqpQiNcofqOqHVGhBokoi2Y4TMCDRVBXfOBIoCiRBNDQNalPbdxeSgKAJvjt84W739TdO19m9u13vndfJeSR7Z+d9zPvtmzfzZuZINGi5epCb8oX8MpPMawTTJULwXBbiIyHkByTMfeu79T2biMx6zKd6hGZS5tKB8fZSqfgrIrGaWcTc+iJBJ5h4INasP3JoDf3XjU+1b2KW2wZy35VaaP/o2pbRCtDt/fkvpbojx72UzATtzkHW3h7PbYY3f8aC5/jtAx/nJDE9nOrRnyiXUTrf+jy/Vpi8UdHSSf0q9awAnejLPoXGI6mk/rBiOBelY5AvKBZyTwvmm+vtj4j+3BGPPnh8TLQUstkVbNBK6FqJD4jQAFCSyXQy2j9RV/+sorzMppkCY1hK+nGqW/+TRZupp4rd7HjudfT5ten2Aa8PI/7jyn6HLhIvZpKxW6w2aVXUk9nosQRMUzza3ptfb6fPRH2skH8iCMBn7Bcdlv2WrepDSNIcOEIW8YwQfQXQ/9/E0hTG1nj/2PxMd+wRO19Q9YV92W8abN4XlL5yPQCckuHwckxex1V87zud/5bJZtwR0/G+sb3AvLRcGAHx+KJ49KHdy6hUQZtGQ7x37C2IL5mGCi/RF0iTvyeD2lmYSzB7rcJqcLqJxGIn6N4s1kFuq6YJX22PpoXvGelqSVWj19qWGMhfxyVjf61yfvkxsX3OzE0WP5a4ggjJr6e7IgccMQ2GgsVU/sRXutEoFd9NbM/eUU6r550N8/Z65PzK2AFj7jbxEe5TgJV8OegRL6WI9gvZ4GcSfWN/XdRfuMyLdyoahljnVDzB0OkzIeWqVDK6w9LnAE3EoxbB6wmvf6fIxUOJ3tyvEwM814vXlca8wJUWEAHe/TCsyc5Md2SXXaUDNBz/qp3oVVfDBxPEL9jIZpDQPJYYKHR48VfSaH5lW3AtmINOynDo+uF1kX3lWh0T2cIhbjYz2WPwZO3eI8yTgl/AhxsMNUd2Da+hT8s7s7/HPSZNO1+9dYAeSSdjVR3hAK06gNcehRd/Um9nSk7NnFgFXkXqN8Rs7m2bq79z4FbElq2gnwPo51pbU6DV2kAjRtnIHUR6FlzM0cT6fhgjAcsdHQO6D/B3F0BPbAACRWspI3ovk9SRbFWWCk8rloX92U7DFK/BW2UxX6mggVv2ZnpiN1SzbxLUdfs53N43fqliGu3Wd2Mx24BxalQTmg1tGN6ue+zJ3LtjWJgfidK/kBq+Iom2aBz6W0mYR5mMnUhNI7MBqNNG+o/z/ezbpKefWQOvsjgJ0i0m83NYh1OYhJ4iFsWz7LOoRj5AKzgYEu85YXGrysKcbbPjTbJ4383SSU9PMBC/7MY4q9qRWgo9onZwVYsDNHF4cDZPXjaEh0ZX0Snbu6PqAJ1KtqgNx9MOjln4AlBveJntAK0YQ1poI2J7zEuo0WmmpOe9bKwAPXFIIOWDXkKNTIPDTs67MjLkZWMFaMWcXhfdLqX8uZdgo9KwWXr+wGLyXGarglaAUt3R30kS92Mhc2wUGhWsZZdGoSetutvTFbQSSCVjWwF8MWb0l9wUNFQ7iX2jyVbXpcqy1RO0YsJNx2HsVr4dCoWWYsv4R8SMmuEbspCUj/kxbDL3rsbc3pv9EZO4iQV9bBilebg9wGE6ffHs2Xg1qfPTBoccXtoU2Zn20b0naBmmN0tF83EFEukoypn/PvSecxZJvHFi/+CjZ8/hPXJP9CDOi5/1oee8siDk9ox2xzzXZruBnqAVY5Om/RS3A5/YhRqpDqecFpIeqMWmKUEfWdd6FBdgN+GIxTWXraXDoHlZ8ub0Ov2fteidErRShkv6d7RQ6OYGTE/3Llqg/6YWwIrXF2jFONLV+jYLbTmGk+s+VfGdqwI7TiD2VtdzqegbtAKTSUb2N7VFrzmTolLmXAEs7weAi0LjOzJrI+pkteZS9TTUj5bOIQ6NHMt9Q5TECpOEOsq9DMfGX/YjOy0edVjJoivTo9e9Ba4btN3wxPbccmGYW7CKL7S3B1+fuH281/rtSL36pwX6ir+wPn4q91ukLj+o1wC/chNDWtAD6Z5or18ZN766QF++Y+wLp4v0Q6SoG3BLMc9NeVDtao9MGq1OdelDQej0DXoTfoC2tf+za4nN+wE2ifhtCcKAqXSonDqkhW8b7mr+91S8fukET0EvTg9tRd1eaifG23ABP98wzSUmi+Vg6azrNtOmt7YqmVLyH2iB/svRZfjpRICFVFwWTuUeQlyuR7qJOzZxEb6AHmAfNatS3sXm5vu4an2zZmEfApPDO74zf4ko8mZ0di+GruZDNngWorRGtOmrcyJ9fndM9RgxCdoSTuzIXo21dwOA3w2PX2i1z+iT6O8YY0/OuTi67chKbCBmuFSAtvpTcS0yudsRz98D+BUYATVlb5YetyeG8Ieg7dI0bYtKcd34ZqLdFbS9s0V92XkG8Y0myxsw8V0P2mJ8hFY7j2ddTZQsjkLmH1h+dmskX8JvQQ6WT6CeOgIk+gJd3p9KQTOZ3JUlTbRhRr9YTX4IBzzlBULyOJuUxe/PszhQ/BQr3XCsufV9/CY7V67nfL3/DxGeofmCiushAAAAAElFTkSuQmCC">
            <a:extLst>
              <a:ext uri="{FF2B5EF4-FFF2-40B4-BE49-F238E27FC236}">
                <a16:creationId xmlns:a16="http://schemas.microsoft.com/office/drawing/2014/main" id="{E06D098F-A18F-AD4F-A98A-92FD27E440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022" y="6576640"/>
            <a:ext cx="380422" cy="311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data:image/png;base64,iVBORw0KGgoAAAANSUhEUgAAAOEAAADhCAMAAAAJbSJIAAAAxlBMVEUAe7b///8BfLUAcbEAbKwDerQAdrLO4+x3rcrJ4u0Aa67//v/Z5/MAdbOv0OAAbqqcv9rb7PPk9vhmmb2ArtAAcLIAe7muztjv7+/6//8AbaoAc7X7//8Ac7EAb6l0o8YAcaVpp8eFttDk9vfx9/x5p8pilbqTuM++zNfA2eZNlcQ6irmWwtctgq54rMfT7vdCkrtdocHi6+5hnskmfK/u//7B4ew4h7s3jsKnyNxmo8tSl72jxM9Rk8INdKVso72mxtyMr85+gjQhAAAINElEQVR4nO2da0PiOBSGc2kigimCNDPFgsB6WcDbDCKD7uw4//9PbVIEAaGptp023fN+sUpL8niSnFxPEVaqfVXC+Pzg+PLk5PKspXSipS/O1M/L1vJPF8uLs+VnJxsXUTddvP/s5N0XRN10cbmeytm+VC6v/vY1lYaqYYzwUsNR2xNcSs65EIKHV+pCSHUlwgv1F8lfL0R40+pKXYQ3hY9JsX6TCD/ii89k+HN5U/gHvrxple6um8Iv1+mv37RKjr89zxgXXuesseJaEjbGVYbKIIaIAhHepIlxsEZYqUqSd97SE5OEiLq7ZsNgTBV63vlKT0yxEFQdrAj9Mc87T1mILBA1Yf8078xkIVVUq9cLQrddjjZmW4TJ9oEmbPaIzDszWUi1NlLeBIrwtpRlVLsNxagaVHTOStSIvpMyInLL5Si2xJw7NBAlBkTk9Brdl6kz817yFskym1AZ8VveOchcpeyugUAgEAgEAoFA1osgQsIJV1TG2SvNdUop9TwqJCnhqJIgT4yu3KPvR0fu8YR7JRp4EaIsxnh1MvRXS1bYH04cZUmJSjGbrKdWncnbily4mINx47lalsrIkPz38BVrQ48P5ZioI4SOfLxDNTz9SUtRSr3+tvHeCmuf5p27ZNJNiRCTHQV0pW8a0d6iyphkYuzX9gNi/55bvfIhpew1Iyyo1Owim12GJN51BF2o607euUwkeeNHGVDX0ODBZhsix40sotplYLebdy4TiDCTCRWi37O4b8MroZWiiymuiLzz+Xm1h2ZC1Xtr553Pz6vbNOKpf8DU4op4Y2hnwkKKg5lElrp9/mw0Yahna90F78cjfLJ2wB+XsG9tY/o/IBzh6G73qy955rZWRDmLZ8Mxt7MlVYTdaQy+ms3+0HmMY0KL+zREDOIQDqxtaNTg/WHnLNuGgsDWZkaLVY3FNMCuk3c2Py8i2dgAqLzF2OK5NiT1IN8g1+pZYYZkz+AwmozZPE9DiAzHF7tHwbq3EzwLYjWhMpBX2VcFg1qAB1RV1ryzmUyMeIP9ndOBg5jlgFpefw9f0KcWN6NrInTc2AXYGHfKAajEaWujcxOoUjsdONLqRmZTRNDBhh0bLSq0vywNoZJwZi334FzpwG2NHaHZytDKrIsJz9EbaqqUy5Ke01hYTDlJfQxVWrxaAQKBQCAQCJSViO4ziQ71BCezH7MZYYJWPSo4K00PkXvej9b84Pv5aozW/H44b42YQzPdxxqG94nUzscMz7xfNKaoP1xN69VqaxMnQWP+xJ3Mlpl569igii5Gm5Js9BL90BN/DXSwGH+J6mgYvU45fHKoHo+mHsSD1Q8jE9ZjYbo9DGbhTqNIfTl9LXZMMiLa/Z2zJJuaXrNO+oM2RtpGwoN324RJDEK6NLyU9Mm8ayeUf93tpG5C4nyCEMUg7LzOlBN6Y0zhTc2ntFeBsid0Kub1u5VUVR120m1yMiUkkrDuULWb5p1za2rORJqtTaaE6jbWjLExcEM17D+nuSk5O0KqQ6vMpvhDBlzcG0xEelN8WRIScXNuuGsPpn+f3saBTG34ENNJbEk1N/5DajUxw3qI6p8DDItqo57WAcgMbWhePo+CnDspnWLNjrDa/zygUnCfks/IjNDtTT/oJrZ0107HiJkR/jNPxKdUScdlZEb41U9mQn3eqtiEH+up7VQ6pzwyI/xoZ22H7lIZZmRHmFB6QmCUxiijsIRaqewYLDSh3yEy8TJ7oQnxtxTammITulQm7tgUm7DZTT7zVmxCPE6+8fNPEmoP+cGOQKWTuF9TcBu6yffVZU+4MJp/MG89TX7+nFwcD/XUhvHU40KNNrGilPruhHue4PrNDZxTb+TGBMT+vwWvh7XQgnNGuXw9gqp/MElncafB7xOPEbO3YXNM0faci+ROrLM6enyRtCJmTvjY1d3nraJGJPFuYz2ePGJFpoSqiB464Tb4bUL1O41lxUev4DZsdvfv8491bC75GDFjwjHfPzbQh8qM/r+Z+FxgtoRzGhUQ3nNjzAS0C11KlTcj+7vORL+cwqhi99rcyIaQIXPS+txckQkNuSPc5DFUGf6WdK4mS8JGNRqQoAfzl/wqMqHJW0vkmFenbotLGODn6D6l8pQml1hL4ZB1hjb0e6a0ETfGGcNXhSWs4UbdmLboGwlfkr7pKEMbuqaIiwTJe+P/6SVp3MYMCa9NRxfVx+bGNNqn5klYwxVjKyhZz7hfylgSciPUEV8MaSsb9gzuolZowrFpikW5fFOosWIT3pimWNTAqm3YdlpoQuOmH6JGVnYTcpMNbSecmpYc9GRNHQiLTPiXKbaU/YSmbqn9hKW3oXFLExACIRACIRACIRACIRACIRACIRACIRACIRACIRACIRACIRACIRACIRACIRACIRACIRACIRACIRACIRACIRACYQ6EKMZx4wPv/VMixi7oqJPqy8SNgcy/JD6dh+ruUaQaDXdHFHHebxgee+yZA5GRztDwLUeJA2MQJGnVoPdhA1TWTx3jUzFSJ17kd6g00gwLDQKBQCAQCAQCgUAgkMUKB9qJI9UWV1KOEVmGfy2liPyFbllE7ELrRegLmtNSG7H9iJrtMr8Enjz4CD/vDwNrvzpXGOE7J63XXxVQ3WmAMK545SynynDVOVY2xL4xJpWVUnVPnGBFGGBzBEMrxQi/0e8XRmGQxraUiQPUF0wMiVkYsU8RBgFuzGjpnGL1aREtGy2W4fxrh5fDiEw3MQSd1t3FEuqSUFXGC8fL9P3ef0a6KHJR5cerF4AuCMPA2efD36m8BStnET75fei/BTv/D7XW4fgic47cAAAAAElFTkSuQmCC">
            <a:extLst>
              <a:ext uri="{FF2B5EF4-FFF2-40B4-BE49-F238E27FC236}">
                <a16:creationId xmlns:a16="http://schemas.microsoft.com/office/drawing/2014/main" id="{F1EA0DB1-6F45-A141-88B1-1B7D839A91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022" y="6003343"/>
            <a:ext cx="380422" cy="380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60200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1F26418-2850-E448-A99B-05E0CBCF5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Modelo de Responsabilidad Compartida</a:t>
            </a:r>
          </a:p>
        </p:txBody>
      </p:sp>
      <p:sp>
        <p:nvSpPr>
          <p:cNvPr id="80" name="Freeform: Shape 10">
            <a:extLst>
              <a:ext uri="{FF2B5EF4-FFF2-40B4-BE49-F238E27FC236}">
                <a16:creationId xmlns:a16="http://schemas.microsoft.com/office/drawing/2014/main" id="{8501AA1D-8D21-FD44-A43C-C8BE89E99E95}"/>
              </a:ext>
            </a:extLst>
          </p:cNvPr>
          <p:cNvSpPr/>
          <p:nvPr/>
        </p:nvSpPr>
        <p:spPr>
          <a:xfrm>
            <a:off x="594545" y="1475307"/>
            <a:ext cx="6582498" cy="42307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259" y="0"/>
                </a:moveTo>
                <a:cubicBezTo>
                  <a:pt x="16159" y="0"/>
                  <a:pt x="18511" y="3658"/>
                  <a:pt x="18511" y="8170"/>
                </a:cubicBezTo>
                <a:lnTo>
                  <a:pt x="18478" y="8833"/>
                </a:lnTo>
                <a:lnTo>
                  <a:pt x="19048" y="9108"/>
                </a:lnTo>
                <a:cubicBezTo>
                  <a:pt x="20548" y="10095"/>
                  <a:pt x="21600" y="12406"/>
                  <a:pt x="21600" y="15099"/>
                </a:cubicBezTo>
                <a:cubicBezTo>
                  <a:pt x="21600" y="18240"/>
                  <a:pt x="20168" y="20862"/>
                  <a:pt x="18264" y="21468"/>
                </a:cubicBezTo>
                <a:lnTo>
                  <a:pt x="17592" y="21573"/>
                </a:lnTo>
                <a:lnTo>
                  <a:pt x="17592" y="21600"/>
                </a:lnTo>
                <a:lnTo>
                  <a:pt x="17421" y="21600"/>
                </a:lnTo>
                <a:lnTo>
                  <a:pt x="17421" y="21600"/>
                </a:lnTo>
                <a:lnTo>
                  <a:pt x="17421" y="21600"/>
                </a:lnTo>
                <a:lnTo>
                  <a:pt x="4123" y="21600"/>
                </a:lnTo>
                <a:lnTo>
                  <a:pt x="4123" y="21564"/>
                </a:lnTo>
                <a:lnTo>
                  <a:pt x="3336" y="21440"/>
                </a:lnTo>
                <a:cubicBezTo>
                  <a:pt x="1432" y="20834"/>
                  <a:pt x="0" y="18213"/>
                  <a:pt x="0" y="15071"/>
                </a:cubicBezTo>
                <a:cubicBezTo>
                  <a:pt x="0" y="11929"/>
                  <a:pt x="1432" y="9308"/>
                  <a:pt x="3336" y="8702"/>
                </a:cubicBezTo>
                <a:lnTo>
                  <a:pt x="3793" y="8630"/>
                </a:lnTo>
                <a:lnTo>
                  <a:pt x="3760" y="8375"/>
                </a:lnTo>
                <a:cubicBezTo>
                  <a:pt x="3760" y="6126"/>
                  <a:pt x="4932" y="4303"/>
                  <a:pt x="6377" y="4303"/>
                </a:cubicBezTo>
                <a:cubicBezTo>
                  <a:pt x="7100" y="4303"/>
                  <a:pt x="7755" y="4759"/>
                  <a:pt x="8228" y="5496"/>
                </a:cubicBezTo>
                <a:lnTo>
                  <a:pt x="8291" y="5640"/>
                </a:lnTo>
                <a:lnTo>
                  <a:pt x="8421" y="4990"/>
                </a:lnTo>
                <a:cubicBezTo>
                  <a:pt x="9218" y="2058"/>
                  <a:pt x="11084" y="0"/>
                  <a:pt x="13259" y="0"/>
                </a:cubicBezTo>
                <a:close/>
              </a:path>
            </a:pathLst>
          </a:custGeom>
          <a:ln w="15875">
            <a:solidFill>
              <a:srgbClr val="FF9900"/>
            </a:solidFill>
          </a:ln>
        </p:spPr>
        <p:txBody>
          <a:bodyPr lIns="73150" rIns="73150" anchor="ctr"/>
          <a:lstStyle/>
          <a:p>
            <a:pPr algn="ctr" defTabSz="731491">
              <a:defRPr>
                <a:solidFill>
                  <a:srgbClr val="FFFFFF"/>
                </a:solidFill>
              </a:defRPr>
            </a:pPr>
            <a:endParaRPr sz="1800" kern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81" name="Freeform: Shape 34">
            <a:extLst>
              <a:ext uri="{FF2B5EF4-FFF2-40B4-BE49-F238E27FC236}">
                <a16:creationId xmlns:a16="http://schemas.microsoft.com/office/drawing/2014/main" id="{537D389C-C1D3-2544-ADC2-10F53298D062}"/>
              </a:ext>
            </a:extLst>
          </p:cNvPr>
          <p:cNvSpPr/>
          <p:nvPr/>
        </p:nvSpPr>
        <p:spPr>
          <a:xfrm>
            <a:off x="5955639" y="3824888"/>
            <a:ext cx="8065163" cy="18783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849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21573"/>
                </a:lnTo>
                <a:lnTo>
                  <a:pt x="548" y="21336"/>
                </a:lnTo>
                <a:cubicBezTo>
                  <a:pt x="2102" y="19970"/>
                  <a:pt x="3271" y="14066"/>
                  <a:pt x="3271" y="6989"/>
                </a:cubicBezTo>
                <a:cubicBezTo>
                  <a:pt x="3271" y="4715"/>
                  <a:pt x="3150" y="2561"/>
                  <a:pt x="2935" y="641"/>
                </a:cubicBezTo>
                <a:lnTo>
                  <a:pt x="2849" y="0"/>
                </a:lnTo>
                <a:close/>
              </a:path>
            </a:pathLst>
          </a:custGeom>
          <a:solidFill>
            <a:srgbClr val="FAA634"/>
          </a:solidFill>
          <a:ln w="15875">
            <a:noFill/>
          </a:ln>
        </p:spPr>
        <p:txBody>
          <a:bodyPr lIns="73150" rIns="73150" anchor="ctr"/>
          <a:lstStyle/>
          <a:p>
            <a:pPr algn="ctr" defTabSz="731491">
              <a:defRPr>
                <a:solidFill>
                  <a:srgbClr val="FFFFFF"/>
                </a:solidFill>
              </a:defRPr>
            </a:pPr>
            <a:endParaRPr sz="18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82" name="Freeform: Shape 31">
            <a:extLst>
              <a:ext uri="{FF2B5EF4-FFF2-40B4-BE49-F238E27FC236}">
                <a16:creationId xmlns:a16="http://schemas.microsoft.com/office/drawing/2014/main" id="{4EA07AF8-2D8F-F94C-9EDB-E7669BFFE55A}"/>
              </a:ext>
            </a:extLst>
          </p:cNvPr>
          <p:cNvSpPr/>
          <p:nvPr/>
        </p:nvSpPr>
        <p:spPr>
          <a:xfrm>
            <a:off x="4619406" y="1609563"/>
            <a:ext cx="9401395" cy="21170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4846" y="21600"/>
                </a:lnTo>
                <a:lnTo>
                  <a:pt x="4611" y="20533"/>
                </a:lnTo>
                <a:cubicBezTo>
                  <a:pt x="4289" y="19292"/>
                  <a:pt x="3895" y="18406"/>
                  <a:pt x="3461" y="18012"/>
                </a:cubicBezTo>
                <a:lnTo>
                  <a:pt x="3415" y="17991"/>
                </a:lnTo>
                <a:lnTo>
                  <a:pt x="3442" y="15735"/>
                </a:lnTo>
                <a:cubicBezTo>
                  <a:pt x="3376" y="7891"/>
                  <a:pt x="2192" y="1256"/>
                  <a:pt x="547" y="191"/>
                </a:cubicBezTo>
                <a:cubicBezTo>
                  <a:pt x="429" y="115"/>
                  <a:pt x="312" y="69"/>
                  <a:pt x="196" y="52"/>
                </a:cubicBezTo>
                <a:lnTo>
                  <a:pt x="0" y="102"/>
                </a:lnTo>
                <a:lnTo>
                  <a:pt x="0" y="0"/>
                </a:lnTo>
                <a:close/>
              </a:path>
            </a:pathLst>
          </a:custGeom>
          <a:solidFill>
            <a:srgbClr val="A4D7F4"/>
          </a:solidFill>
          <a:ln w="15875">
            <a:noFill/>
          </a:ln>
        </p:spPr>
        <p:txBody>
          <a:bodyPr lIns="73150" rIns="73150" anchor="ctr"/>
          <a:lstStyle/>
          <a:p>
            <a:pPr algn="ctr" defTabSz="731491">
              <a:defRPr>
                <a:solidFill>
                  <a:srgbClr val="FFFFFF"/>
                </a:solidFill>
              </a:defRPr>
            </a:pPr>
            <a:endParaRPr sz="18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83" name="AWS">
            <a:extLst>
              <a:ext uri="{FF2B5EF4-FFF2-40B4-BE49-F238E27FC236}">
                <a16:creationId xmlns:a16="http://schemas.microsoft.com/office/drawing/2014/main" id="{1F7A39CD-4C0B-EA45-AD49-4A8890A6122A}"/>
              </a:ext>
            </a:extLst>
          </p:cNvPr>
          <p:cNvSpPr txBox="1"/>
          <p:nvPr/>
        </p:nvSpPr>
        <p:spPr>
          <a:xfrm>
            <a:off x="3678928" y="5598862"/>
            <a:ext cx="688784" cy="307777"/>
          </a:xfrm>
          <a:prstGeom prst="rect">
            <a:avLst/>
          </a:prstGeom>
          <a:solidFill>
            <a:srgbClr val="0D2836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 numCol="1" anchor="ctr">
            <a:spAutoFit/>
          </a:bodyPr>
          <a:lstStyle>
            <a:lvl1pPr algn="ctr">
              <a:defRPr sz="1100" b="1">
                <a:solidFill>
                  <a:schemeClr val="accent1"/>
                </a:solidFill>
              </a:defRPr>
            </a:lvl1pPr>
          </a:lstStyle>
          <a:p>
            <a:pPr defTabSz="731491">
              <a:defRPr/>
            </a:pPr>
            <a:r>
              <a:rPr sz="2000">
                <a:solidFill>
                  <a:srgbClr val="FF9900"/>
                </a:solidFill>
                <a:ea typeface="Amazon Ember" panose="020B0603020204020204" pitchFamily="34" charset="0"/>
                <a:cs typeface="Amazon Ember" panose="020B0603020204020204" pitchFamily="34" charset="0"/>
              </a:rPr>
              <a:t>AWS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4D0236BF-B918-5449-B470-A929825C4DFB}"/>
              </a:ext>
            </a:extLst>
          </p:cNvPr>
          <p:cNvSpPr/>
          <p:nvPr/>
        </p:nvSpPr>
        <p:spPr>
          <a:xfrm>
            <a:off x="7407518" y="4296220"/>
            <a:ext cx="2473808" cy="8802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731491">
              <a:defRPr/>
            </a:pPr>
            <a:r>
              <a:rPr lang="es-ES_tradnl" sz="2560" b="1">
                <a:solidFill>
                  <a:srgbClr val="F8F8F8">
                    <a:lumMod val="10000"/>
                  </a:srgbClr>
                </a:solidFill>
                <a:ea typeface="Amazon Ember" panose="020B0603020204020204" pitchFamily="34" charset="0"/>
                <a:cs typeface="Amazon Ember" panose="020B0603020204020204" pitchFamily="34" charset="0"/>
              </a:rPr>
              <a:t>Seguridad DE la nube</a:t>
            </a:r>
            <a:endParaRPr lang="es-ES_tradnl" sz="2560">
              <a:solidFill>
                <a:srgbClr val="F8F8F8">
                  <a:lumMod val="10000"/>
                </a:srgbClr>
              </a:solidFill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5DDACD1E-E623-BD45-9866-B03D9FE5B138}"/>
              </a:ext>
            </a:extLst>
          </p:cNvPr>
          <p:cNvSpPr/>
          <p:nvPr/>
        </p:nvSpPr>
        <p:spPr>
          <a:xfrm>
            <a:off x="9714830" y="4028453"/>
            <a:ext cx="4267200" cy="1471172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pPr defTabSz="731491">
              <a:spcBef>
                <a:spcPts val="960"/>
              </a:spcBef>
              <a:spcAft>
                <a:spcPts val="960"/>
              </a:spcAft>
              <a:defRPr/>
            </a:pPr>
            <a:r>
              <a:rPr lang="es-ES_tradnl" sz="2240">
                <a:solidFill>
                  <a:srgbClr val="F8F8F8">
                    <a:lumMod val="10000"/>
                  </a:srgbClr>
                </a:solidFill>
                <a:ea typeface="Amazon Ember" panose="020B0603020204020204" pitchFamily="34" charset="0"/>
                <a:cs typeface="Amazon Ember" panose="020B0603020204020204" pitchFamily="34" charset="0"/>
              </a:rPr>
              <a:t>El Proveedor de Nube es responsable por proteger la infraestructura donde se ejecutan los servicios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3A5CE8CE-97DB-BA4A-849B-51D13C8AAFA3}"/>
              </a:ext>
            </a:extLst>
          </p:cNvPr>
          <p:cNvSpPr/>
          <p:nvPr/>
        </p:nvSpPr>
        <p:spPr>
          <a:xfrm>
            <a:off x="6824431" y="2200279"/>
            <a:ext cx="2473808" cy="8802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731491">
              <a:defRPr/>
            </a:pPr>
            <a:r>
              <a:rPr lang="es-ES_tradnl" sz="2560" b="1">
                <a:solidFill>
                  <a:srgbClr val="F8F8F8">
                    <a:lumMod val="10000"/>
                  </a:srgbClr>
                </a:solidFill>
                <a:ea typeface="Amazon Ember" panose="020B0603020204020204" pitchFamily="34" charset="0"/>
                <a:cs typeface="Amazon Ember" panose="020B0603020204020204" pitchFamily="34" charset="0"/>
              </a:rPr>
              <a:t>Seguridad EN la nube</a:t>
            </a:r>
            <a:endParaRPr lang="es-ES_tradnl" sz="2560">
              <a:solidFill>
                <a:srgbClr val="F8F8F8">
                  <a:lumMod val="10000"/>
                </a:srgbClr>
              </a:solidFill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EE6B8154-F6C9-804E-8316-A15BC5CFD2D2}"/>
              </a:ext>
            </a:extLst>
          </p:cNvPr>
          <p:cNvSpPr/>
          <p:nvPr/>
        </p:nvSpPr>
        <p:spPr>
          <a:xfrm>
            <a:off x="9453137" y="2104868"/>
            <a:ext cx="4214212" cy="1126462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pPr defTabSz="731491">
              <a:spcBef>
                <a:spcPts val="960"/>
              </a:spcBef>
              <a:spcAft>
                <a:spcPts val="960"/>
              </a:spcAft>
              <a:defRPr/>
            </a:pPr>
            <a:r>
              <a:rPr lang="es-ES_tradnl" sz="2240">
                <a:solidFill>
                  <a:srgbClr val="F8F8F8">
                    <a:lumMod val="10000"/>
                  </a:srgbClr>
                </a:solidFill>
                <a:ea typeface="Amazon Ember" panose="020B0603020204020204" pitchFamily="34" charset="0"/>
                <a:cs typeface="Amazon Ember" panose="020B0603020204020204" pitchFamily="34" charset="0"/>
              </a:rPr>
              <a:t>El Cliente es responsable por la seguridad de las cargas de trabajo que despliega</a:t>
            </a:r>
          </a:p>
        </p:txBody>
      </p:sp>
      <p:sp useBgFill="1">
        <p:nvSpPr>
          <p:cNvPr id="88" name="Freeform: Shape 15">
            <a:extLst>
              <a:ext uri="{FF2B5EF4-FFF2-40B4-BE49-F238E27FC236}">
                <a16:creationId xmlns:a16="http://schemas.microsoft.com/office/drawing/2014/main" id="{A50443FC-7AA2-1042-9A45-865EF975D0D2}"/>
              </a:ext>
            </a:extLst>
          </p:cNvPr>
          <p:cNvSpPr/>
          <p:nvPr/>
        </p:nvSpPr>
        <p:spPr>
          <a:xfrm>
            <a:off x="774524" y="1613926"/>
            <a:ext cx="6233939" cy="39506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487" extrusionOk="0">
                <a:moveTo>
                  <a:pt x="9005" y="21447"/>
                </a:moveTo>
                <a:lnTo>
                  <a:pt x="4273" y="21487"/>
                </a:lnTo>
                <a:lnTo>
                  <a:pt x="4273" y="21465"/>
                </a:lnTo>
                <a:lnTo>
                  <a:pt x="4250" y="21464"/>
                </a:lnTo>
                <a:cubicBezTo>
                  <a:pt x="1437" y="21188"/>
                  <a:pt x="0" y="18488"/>
                  <a:pt x="0" y="15269"/>
                </a:cubicBezTo>
                <a:cubicBezTo>
                  <a:pt x="0" y="12264"/>
                  <a:pt x="1396" y="9690"/>
                  <a:pt x="3760" y="9152"/>
                </a:cubicBezTo>
                <a:lnTo>
                  <a:pt x="3863" y="9136"/>
                </a:lnTo>
                <a:lnTo>
                  <a:pt x="3822" y="8933"/>
                </a:lnTo>
                <a:cubicBezTo>
                  <a:pt x="3791" y="8693"/>
                  <a:pt x="3775" y="8444"/>
                  <a:pt x="3775" y="8190"/>
                </a:cubicBezTo>
                <a:cubicBezTo>
                  <a:pt x="3775" y="6156"/>
                  <a:pt x="4825" y="4507"/>
                  <a:pt x="6121" y="4507"/>
                </a:cubicBezTo>
                <a:cubicBezTo>
                  <a:pt x="7093" y="4507"/>
                  <a:pt x="7927" y="5434"/>
                  <a:pt x="8284" y="6756"/>
                </a:cubicBezTo>
                <a:lnTo>
                  <a:pt x="8320" y="6940"/>
                </a:lnTo>
                <a:lnTo>
                  <a:pt x="8454" y="6062"/>
                </a:lnTo>
                <a:cubicBezTo>
                  <a:pt x="9250" y="2383"/>
                  <a:pt x="11337" y="-113"/>
                  <a:pt x="13617" y="4"/>
                </a:cubicBezTo>
                <a:cubicBezTo>
                  <a:pt x="13793" y="13"/>
                  <a:pt x="13969" y="37"/>
                  <a:pt x="14146" y="78"/>
                </a:cubicBezTo>
                <a:cubicBezTo>
                  <a:pt x="16627" y="645"/>
                  <a:pt x="18413" y="4182"/>
                  <a:pt x="18513" y="8364"/>
                </a:cubicBezTo>
                <a:lnTo>
                  <a:pt x="18472" y="9567"/>
                </a:lnTo>
                <a:lnTo>
                  <a:pt x="18541" y="9578"/>
                </a:lnTo>
                <a:cubicBezTo>
                  <a:pt x="20287" y="10138"/>
                  <a:pt x="21600" y="12563"/>
                  <a:pt x="21600" y="15468"/>
                </a:cubicBezTo>
                <a:cubicBezTo>
                  <a:pt x="21600" y="18374"/>
                  <a:pt x="20287" y="20798"/>
                  <a:pt x="18541" y="21359"/>
                </a:cubicBezTo>
                <a:lnTo>
                  <a:pt x="17820" y="21473"/>
                </a:lnTo>
                <a:lnTo>
                  <a:pt x="17820" y="21487"/>
                </a:lnTo>
                <a:lnTo>
                  <a:pt x="13482" y="21419"/>
                </a:lnTo>
              </a:path>
            </a:pathLst>
          </a:custGeom>
          <a:ln w="15875">
            <a:solidFill>
              <a:srgbClr val="00A1C9"/>
            </a:solidFill>
          </a:ln>
        </p:spPr>
        <p:txBody>
          <a:bodyPr lIns="73150" rIns="73150" anchor="ctr"/>
          <a:lstStyle/>
          <a:p>
            <a:pPr algn="ctr" defTabSz="731491">
              <a:defRPr>
                <a:solidFill>
                  <a:srgbClr val="FFFFFF"/>
                </a:solidFill>
              </a:defRPr>
            </a:pPr>
            <a:endParaRPr sz="1800" kern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89" name="TextBox 24">
            <a:extLst>
              <a:ext uri="{FF2B5EF4-FFF2-40B4-BE49-F238E27FC236}">
                <a16:creationId xmlns:a16="http://schemas.microsoft.com/office/drawing/2014/main" id="{3C5D80B5-232A-3C47-96B0-E62B91615C5D}"/>
              </a:ext>
            </a:extLst>
          </p:cNvPr>
          <p:cNvSpPr txBox="1"/>
          <p:nvPr/>
        </p:nvSpPr>
        <p:spPr>
          <a:xfrm>
            <a:off x="3596925" y="5306232"/>
            <a:ext cx="852798" cy="3077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 numCol="1" anchor="ctr">
            <a:spAutoFit/>
          </a:bodyPr>
          <a:lstStyle>
            <a:lvl1pPr algn="ctr">
              <a:defRPr sz="1100" b="1">
                <a:solidFill>
                  <a:schemeClr val="accent2"/>
                </a:solidFill>
              </a:defRPr>
            </a:lvl1pPr>
          </a:lstStyle>
          <a:p>
            <a:pPr defTabSz="731491">
              <a:defRPr/>
            </a:pPr>
            <a:r>
              <a:rPr lang="es-ES" sz="2000">
                <a:solidFill>
                  <a:srgbClr val="00A1C9"/>
                </a:solidFill>
                <a:ea typeface="Amazon Ember" panose="020B0603020204020204" pitchFamily="34" charset="0"/>
                <a:cs typeface="Amazon Ember" panose="020B0603020204020204" pitchFamily="34" charset="0"/>
              </a:rPr>
              <a:t>Cliente</a:t>
            </a:r>
            <a:endParaRPr sz="2000">
              <a:solidFill>
                <a:srgbClr val="00A1C9"/>
              </a:solidFill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87B16E76-3C3D-D447-B813-F69F4BB12997}"/>
              </a:ext>
            </a:extLst>
          </p:cNvPr>
          <p:cNvGrpSpPr/>
          <p:nvPr/>
        </p:nvGrpSpPr>
        <p:grpSpPr>
          <a:xfrm>
            <a:off x="2843557" y="3102745"/>
            <a:ext cx="2230952" cy="1928077"/>
            <a:chOff x="1717418" y="2352349"/>
            <a:chExt cx="1309920" cy="1132085"/>
          </a:xfrm>
        </p:grpSpPr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3A15EFAA-68EE-3042-94AC-48DE4E812EDA}"/>
                </a:ext>
              </a:extLst>
            </p:cNvPr>
            <p:cNvGrpSpPr/>
            <p:nvPr/>
          </p:nvGrpSpPr>
          <p:grpSpPr>
            <a:xfrm>
              <a:off x="1717418" y="2352349"/>
              <a:ext cx="1223708" cy="1132085"/>
              <a:chOff x="1709179" y="2171407"/>
              <a:chExt cx="1446009" cy="1337742"/>
            </a:xfrm>
          </p:grpSpPr>
          <p:grpSp>
            <p:nvGrpSpPr>
              <p:cNvPr id="95" name="Group 94">
                <a:extLst>
                  <a:ext uri="{FF2B5EF4-FFF2-40B4-BE49-F238E27FC236}">
                    <a16:creationId xmlns:a16="http://schemas.microsoft.com/office/drawing/2014/main" id="{D0851034-E5B7-614D-B9BF-B8DA994E2DAF}"/>
                  </a:ext>
                </a:extLst>
              </p:cNvPr>
              <p:cNvGrpSpPr/>
              <p:nvPr/>
            </p:nvGrpSpPr>
            <p:grpSpPr>
              <a:xfrm>
                <a:off x="1709179" y="2171407"/>
                <a:ext cx="1446009" cy="1032428"/>
                <a:chOff x="4154254" y="155229"/>
                <a:chExt cx="702660" cy="501689"/>
              </a:xfrm>
              <a:solidFill>
                <a:srgbClr val="F2F4F4"/>
              </a:solidFill>
            </p:grpSpPr>
            <p:grpSp>
              <p:nvGrpSpPr>
                <p:cNvPr id="99" name="Group 4">
                  <a:extLst>
                    <a:ext uri="{FF2B5EF4-FFF2-40B4-BE49-F238E27FC236}">
                      <a16:creationId xmlns:a16="http://schemas.microsoft.com/office/drawing/2014/main" id="{87B94C72-C439-E540-AE95-934AB330B1C6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4154254" y="155229"/>
                  <a:ext cx="350235" cy="501689"/>
                  <a:chOff x="2732" y="1411"/>
                  <a:chExt cx="296" cy="424"/>
                </a:xfrm>
                <a:grpFill/>
              </p:grpSpPr>
              <p:sp>
                <p:nvSpPr>
                  <p:cNvPr id="103" name="Oval 5">
                    <a:extLst>
                      <a:ext uri="{FF2B5EF4-FFF2-40B4-BE49-F238E27FC236}">
                        <a16:creationId xmlns:a16="http://schemas.microsoft.com/office/drawing/2014/main" id="{EE736812-A6E6-884A-8B5E-12519C5436F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791" y="1411"/>
                    <a:ext cx="178" cy="177"/>
                  </a:xfrm>
                  <a:prstGeom prst="ellipse">
                    <a:avLst/>
                  </a:prstGeom>
                  <a:grpFill/>
                  <a:ln w="19050" cap="rnd">
                    <a:solidFill>
                      <a:srgbClr val="1D516C"/>
                    </a:solidFill>
                    <a:prstDash val="solid"/>
                    <a:round/>
                    <a:headEnd type="none" w="med" len="sm"/>
                    <a:tailEnd/>
                  </a:ln>
                </p:spPr>
                <p:txBody>
                  <a:bodyPr vert="horz" wrap="square" lIns="146304" tIns="73152" rIns="146304" bIns="7315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731491">
                      <a:defRPr/>
                    </a:pPr>
                    <a:endParaRPr lang="en-US" sz="1800" kern="0">
                      <a:solidFill>
                        <a:srgbClr val="1D516C"/>
                      </a:solidFill>
                      <a:latin typeface="Arial"/>
                    </a:endParaRPr>
                  </a:p>
                </p:txBody>
              </p:sp>
              <p:sp>
                <p:nvSpPr>
                  <p:cNvPr id="104" name="Freeform 6">
                    <a:extLst>
                      <a:ext uri="{FF2B5EF4-FFF2-40B4-BE49-F238E27FC236}">
                        <a16:creationId xmlns:a16="http://schemas.microsoft.com/office/drawing/2014/main" id="{D31E828E-585C-494A-A258-6E859322509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732" y="1588"/>
                    <a:ext cx="296" cy="247"/>
                  </a:xfrm>
                  <a:custGeom>
                    <a:avLst/>
                    <a:gdLst>
                      <a:gd name="T0" fmla="*/ 0 w 140"/>
                      <a:gd name="T1" fmla="*/ 117 h 117"/>
                      <a:gd name="T2" fmla="*/ 70 w 140"/>
                      <a:gd name="T3" fmla="*/ 0 h 117"/>
                      <a:gd name="T4" fmla="*/ 140 w 140"/>
                      <a:gd name="T5" fmla="*/ 117 h 117"/>
                      <a:gd name="T6" fmla="*/ 0 w 140"/>
                      <a:gd name="T7" fmla="*/ 117 h 1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140" h="117">
                        <a:moveTo>
                          <a:pt x="0" y="117"/>
                        </a:moveTo>
                        <a:cubicBezTo>
                          <a:pt x="0" y="52"/>
                          <a:pt x="31" y="0"/>
                          <a:pt x="70" y="0"/>
                        </a:cubicBezTo>
                        <a:cubicBezTo>
                          <a:pt x="108" y="0"/>
                          <a:pt x="140" y="52"/>
                          <a:pt x="140" y="117"/>
                        </a:cubicBezTo>
                        <a:lnTo>
                          <a:pt x="0" y="117"/>
                        </a:lnTo>
                        <a:close/>
                      </a:path>
                    </a:pathLst>
                  </a:custGeom>
                  <a:grpFill/>
                  <a:ln w="19050" cap="rnd">
                    <a:solidFill>
                      <a:srgbClr val="1D516C"/>
                    </a:solidFill>
                    <a:prstDash val="solid"/>
                    <a:round/>
                    <a:headEnd type="none" w="med" len="sm"/>
                    <a:tailEnd/>
                  </a:ln>
                </p:spPr>
                <p:txBody>
                  <a:bodyPr vert="horz" wrap="square" lIns="146304" tIns="73152" rIns="146304" bIns="7315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731491">
                      <a:defRPr/>
                    </a:pPr>
                    <a:endParaRPr lang="en-US" sz="1800" kern="0">
                      <a:solidFill>
                        <a:srgbClr val="1D516C"/>
                      </a:solidFill>
                      <a:latin typeface="Arial"/>
                    </a:endParaRPr>
                  </a:p>
                </p:txBody>
              </p:sp>
            </p:grpSp>
            <p:grpSp>
              <p:nvGrpSpPr>
                <p:cNvPr id="100" name="Group 4">
                  <a:extLst>
                    <a:ext uri="{FF2B5EF4-FFF2-40B4-BE49-F238E27FC236}">
                      <a16:creationId xmlns:a16="http://schemas.microsoft.com/office/drawing/2014/main" id="{0484DE66-ED4B-A043-8E43-544DE2ACD0D6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4506679" y="155229"/>
                  <a:ext cx="350235" cy="501689"/>
                  <a:chOff x="2732" y="1411"/>
                  <a:chExt cx="296" cy="424"/>
                </a:xfrm>
                <a:grpFill/>
              </p:grpSpPr>
              <p:sp>
                <p:nvSpPr>
                  <p:cNvPr id="101" name="Oval 5">
                    <a:extLst>
                      <a:ext uri="{FF2B5EF4-FFF2-40B4-BE49-F238E27FC236}">
                        <a16:creationId xmlns:a16="http://schemas.microsoft.com/office/drawing/2014/main" id="{6B1C476D-AB56-6D4F-A07A-5BC102ACFD1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791" y="1411"/>
                    <a:ext cx="178" cy="177"/>
                  </a:xfrm>
                  <a:prstGeom prst="ellipse">
                    <a:avLst/>
                  </a:prstGeom>
                  <a:grpFill/>
                  <a:ln w="19050" cap="rnd">
                    <a:solidFill>
                      <a:srgbClr val="1D516C"/>
                    </a:solidFill>
                    <a:prstDash val="solid"/>
                    <a:round/>
                    <a:headEnd type="none" w="med" len="sm"/>
                    <a:tailEnd/>
                  </a:ln>
                </p:spPr>
                <p:txBody>
                  <a:bodyPr vert="horz" wrap="square" lIns="146304" tIns="73152" rIns="146304" bIns="7315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731491">
                      <a:defRPr/>
                    </a:pPr>
                    <a:endParaRPr lang="en-US" sz="1800" kern="0">
                      <a:solidFill>
                        <a:srgbClr val="1D516C"/>
                      </a:solidFill>
                      <a:latin typeface="Arial"/>
                    </a:endParaRPr>
                  </a:p>
                </p:txBody>
              </p:sp>
              <p:sp>
                <p:nvSpPr>
                  <p:cNvPr id="102" name="Freeform 6">
                    <a:extLst>
                      <a:ext uri="{FF2B5EF4-FFF2-40B4-BE49-F238E27FC236}">
                        <a16:creationId xmlns:a16="http://schemas.microsoft.com/office/drawing/2014/main" id="{5407F796-4D45-3A42-ADC0-E8C2791583B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732" y="1588"/>
                    <a:ext cx="296" cy="247"/>
                  </a:xfrm>
                  <a:custGeom>
                    <a:avLst/>
                    <a:gdLst>
                      <a:gd name="T0" fmla="*/ 0 w 140"/>
                      <a:gd name="T1" fmla="*/ 117 h 117"/>
                      <a:gd name="T2" fmla="*/ 70 w 140"/>
                      <a:gd name="T3" fmla="*/ 0 h 117"/>
                      <a:gd name="T4" fmla="*/ 140 w 140"/>
                      <a:gd name="T5" fmla="*/ 117 h 117"/>
                      <a:gd name="T6" fmla="*/ 0 w 140"/>
                      <a:gd name="T7" fmla="*/ 117 h 1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140" h="117">
                        <a:moveTo>
                          <a:pt x="0" y="117"/>
                        </a:moveTo>
                        <a:cubicBezTo>
                          <a:pt x="0" y="52"/>
                          <a:pt x="31" y="0"/>
                          <a:pt x="70" y="0"/>
                        </a:cubicBezTo>
                        <a:cubicBezTo>
                          <a:pt x="108" y="0"/>
                          <a:pt x="140" y="52"/>
                          <a:pt x="140" y="117"/>
                        </a:cubicBezTo>
                        <a:lnTo>
                          <a:pt x="0" y="117"/>
                        </a:lnTo>
                        <a:close/>
                      </a:path>
                    </a:pathLst>
                  </a:custGeom>
                  <a:grpFill/>
                  <a:ln w="19050" cap="rnd">
                    <a:solidFill>
                      <a:srgbClr val="1D516C"/>
                    </a:solidFill>
                    <a:prstDash val="solid"/>
                    <a:round/>
                    <a:headEnd type="none" w="med" len="sm"/>
                    <a:tailEnd/>
                  </a:ln>
                </p:spPr>
                <p:txBody>
                  <a:bodyPr vert="horz" wrap="square" lIns="146304" tIns="73152" rIns="146304" bIns="7315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731491">
                      <a:defRPr/>
                    </a:pPr>
                    <a:endParaRPr lang="en-US" sz="1800" kern="0">
                      <a:solidFill>
                        <a:srgbClr val="1D516C"/>
                      </a:solidFill>
                      <a:latin typeface="Arial"/>
                    </a:endParaRPr>
                  </a:p>
                </p:txBody>
              </p:sp>
            </p:grpSp>
          </p:grpSp>
          <p:grpSp>
            <p:nvGrpSpPr>
              <p:cNvPr id="96" name="Group 4">
                <a:extLst>
                  <a:ext uri="{FF2B5EF4-FFF2-40B4-BE49-F238E27FC236}">
                    <a16:creationId xmlns:a16="http://schemas.microsoft.com/office/drawing/2014/main" id="{792701F2-0B26-2740-8064-F29841CC0FB0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972197" y="2191344"/>
                <a:ext cx="919976" cy="1317805"/>
                <a:chOff x="2732" y="1411"/>
                <a:chExt cx="296" cy="424"/>
              </a:xfrm>
              <a:solidFill>
                <a:srgbClr val="F2F4F4"/>
              </a:solidFill>
            </p:grpSpPr>
            <p:sp>
              <p:nvSpPr>
                <p:cNvPr id="97" name="Oval 5">
                  <a:extLst>
                    <a:ext uri="{FF2B5EF4-FFF2-40B4-BE49-F238E27FC236}">
                      <a16:creationId xmlns:a16="http://schemas.microsoft.com/office/drawing/2014/main" id="{D5111803-3948-9649-8F56-AB823B19A0D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91" y="1411"/>
                  <a:ext cx="178" cy="177"/>
                </a:xfrm>
                <a:prstGeom prst="ellipse">
                  <a:avLst/>
                </a:prstGeom>
                <a:grpFill/>
                <a:ln w="19050" cap="rnd">
                  <a:solidFill>
                    <a:srgbClr val="1D516C"/>
                  </a:solidFill>
                  <a:prstDash val="solid"/>
                  <a:round/>
                  <a:headEnd type="none" w="med" len="sm"/>
                  <a:tailEnd/>
                </a:ln>
              </p:spPr>
              <p:txBody>
                <a:bodyPr vert="horz" wrap="square" lIns="146304" tIns="73152" rIns="146304" bIns="7315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731491">
                    <a:defRPr/>
                  </a:pPr>
                  <a:endParaRPr lang="en-US" sz="1800" kern="0">
                    <a:solidFill>
                      <a:srgbClr val="1D516C"/>
                    </a:solidFill>
                    <a:latin typeface="Arial"/>
                  </a:endParaRPr>
                </a:p>
              </p:txBody>
            </p:sp>
            <p:sp>
              <p:nvSpPr>
                <p:cNvPr id="98" name="Freeform 6">
                  <a:extLst>
                    <a:ext uri="{FF2B5EF4-FFF2-40B4-BE49-F238E27FC236}">
                      <a16:creationId xmlns:a16="http://schemas.microsoft.com/office/drawing/2014/main" id="{A1AA21CB-52CF-E544-AC90-48E47E06EE7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32" y="1588"/>
                  <a:ext cx="296" cy="247"/>
                </a:xfrm>
                <a:custGeom>
                  <a:avLst/>
                  <a:gdLst>
                    <a:gd name="T0" fmla="*/ 0 w 140"/>
                    <a:gd name="T1" fmla="*/ 117 h 117"/>
                    <a:gd name="T2" fmla="*/ 70 w 140"/>
                    <a:gd name="T3" fmla="*/ 0 h 117"/>
                    <a:gd name="T4" fmla="*/ 140 w 140"/>
                    <a:gd name="T5" fmla="*/ 117 h 117"/>
                    <a:gd name="T6" fmla="*/ 0 w 140"/>
                    <a:gd name="T7" fmla="*/ 117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40" h="117">
                      <a:moveTo>
                        <a:pt x="0" y="117"/>
                      </a:moveTo>
                      <a:cubicBezTo>
                        <a:pt x="0" y="52"/>
                        <a:pt x="31" y="0"/>
                        <a:pt x="70" y="0"/>
                      </a:cubicBezTo>
                      <a:cubicBezTo>
                        <a:pt x="108" y="0"/>
                        <a:pt x="140" y="52"/>
                        <a:pt x="140" y="117"/>
                      </a:cubicBezTo>
                      <a:lnTo>
                        <a:pt x="0" y="117"/>
                      </a:lnTo>
                      <a:close/>
                    </a:path>
                  </a:pathLst>
                </a:custGeom>
                <a:grpFill/>
                <a:ln w="19050" cap="rnd">
                  <a:solidFill>
                    <a:srgbClr val="1D516C"/>
                  </a:solidFill>
                  <a:prstDash val="solid"/>
                  <a:round/>
                  <a:headEnd type="none" w="med" len="sm"/>
                  <a:tailEnd/>
                </a:ln>
              </p:spPr>
              <p:txBody>
                <a:bodyPr vert="horz" wrap="square" lIns="146304" tIns="73152" rIns="146304" bIns="7315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731491">
                    <a:defRPr/>
                  </a:pPr>
                  <a:endParaRPr lang="en-US" sz="1800" kern="0">
                    <a:solidFill>
                      <a:srgbClr val="1D516C"/>
                    </a:solidFill>
                    <a:latin typeface="Arial"/>
                  </a:endParaRPr>
                </a:p>
              </p:txBody>
            </p:sp>
          </p:grpSp>
        </p:grp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16788FA7-21D0-CE48-824D-89FC77E38346}"/>
                </a:ext>
              </a:extLst>
            </p:cNvPr>
            <p:cNvGrpSpPr/>
            <p:nvPr/>
          </p:nvGrpSpPr>
          <p:grpSpPr>
            <a:xfrm>
              <a:off x="2370299" y="3118045"/>
              <a:ext cx="657039" cy="236012"/>
              <a:chOff x="5319001" y="434656"/>
              <a:chExt cx="494324" cy="149599"/>
            </a:xfrm>
          </p:grpSpPr>
          <p:cxnSp>
            <p:nvCxnSpPr>
              <p:cNvPr id="93" name="Straight Arrow Connector 92">
                <a:extLst>
                  <a:ext uri="{FF2B5EF4-FFF2-40B4-BE49-F238E27FC236}">
                    <a16:creationId xmlns:a16="http://schemas.microsoft.com/office/drawing/2014/main" id="{B833B08F-F9BD-EE48-9404-453FC93F8D5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19001" y="584255"/>
                <a:ext cx="494324" cy="0"/>
              </a:xfrm>
              <a:prstGeom prst="straightConnector1">
                <a:avLst/>
              </a:prstGeom>
              <a:noFill/>
              <a:ln w="19050" cap="rnd">
                <a:solidFill>
                  <a:srgbClr val="00A1C9"/>
                </a:solidFill>
                <a:round/>
                <a:headEnd/>
                <a:tailEnd type="arrow" w="med" len="sm"/>
              </a:ln>
            </p:spPr>
          </p:cxnSp>
          <p:cxnSp>
            <p:nvCxnSpPr>
              <p:cNvPr id="94" name="Straight Arrow Connector 93">
                <a:extLst>
                  <a:ext uri="{FF2B5EF4-FFF2-40B4-BE49-F238E27FC236}">
                    <a16:creationId xmlns:a16="http://schemas.microsoft.com/office/drawing/2014/main" id="{73D7A26F-1D53-8C4B-B00C-2F86A4BC197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319001" y="434656"/>
                <a:ext cx="494324" cy="0"/>
              </a:xfrm>
              <a:prstGeom prst="straightConnector1">
                <a:avLst/>
              </a:prstGeom>
              <a:noFill/>
              <a:ln w="19050" cap="rnd">
                <a:solidFill>
                  <a:srgbClr val="FF9900"/>
                </a:solidFill>
                <a:round/>
                <a:headEnd/>
                <a:tailEnd type="arrow" w="med" len="sm"/>
              </a:ln>
            </p:spPr>
          </p:cxnSp>
        </p:grp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7EE21958-C032-D344-8989-91128869302B}"/>
              </a:ext>
            </a:extLst>
          </p:cNvPr>
          <p:cNvSpPr/>
          <p:nvPr/>
        </p:nvSpPr>
        <p:spPr>
          <a:xfrm>
            <a:off x="3063088" y="6328128"/>
            <a:ext cx="850422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R" sz="3600"/>
              <a:t>En la nube </a:t>
            </a:r>
            <a:r>
              <a:rPr lang="en-AR" sz="3600">
                <a:solidFill>
                  <a:srgbClr val="FF9A00"/>
                </a:solidFill>
              </a:rPr>
              <a:t>no estás solo </a:t>
            </a:r>
            <a:r>
              <a:rPr lang="en-AR" sz="3600"/>
              <a:t>defendiendo la seguridad de tus datos y aplicaciones</a:t>
            </a:r>
          </a:p>
        </p:txBody>
      </p:sp>
    </p:spTree>
    <p:extLst>
      <p:ext uri="{BB962C8B-B14F-4D97-AF65-F5344CB8AC3E}">
        <p14:creationId xmlns:p14="http://schemas.microsoft.com/office/powerpoint/2010/main" val="2290849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729">
            <a:extLst>
              <a:ext uri="{FF2B5EF4-FFF2-40B4-BE49-F238E27FC236}">
                <a16:creationId xmlns:a16="http://schemas.microsoft.com/office/drawing/2014/main" id="{7F9EF7CE-A186-234F-9799-1DE5D026245F}"/>
              </a:ext>
            </a:extLst>
          </p:cNvPr>
          <p:cNvSpPr/>
          <p:nvPr/>
        </p:nvSpPr>
        <p:spPr>
          <a:xfrm>
            <a:off x="775502" y="2888973"/>
            <a:ext cx="3958542" cy="3338668"/>
          </a:xfrm>
          <a:prstGeom prst="roundRect">
            <a:avLst>
              <a:gd name="adj" fmla="val 9632"/>
            </a:avLst>
          </a:prstGeom>
          <a:solidFill>
            <a:srgbClr val="171E2D"/>
          </a:solidFill>
          <a:ln w="12700">
            <a:solidFill>
              <a:schemeClr val="accent1"/>
            </a:solidFill>
            <a:miter lim="400000"/>
          </a:ln>
          <a:effectLst>
            <a:outerShdw blurRad="292100" dist="70302" dir="5400000" rotWithShape="0">
              <a:srgbClr val="000000"/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203200" tIns="203200" rIns="203200" bIns="203200"/>
          <a:lstStyle/>
          <a:p>
            <a:pPr lvl="2" indent="0" algn="ctr"/>
            <a:endParaRPr lang="es-ES_tradnl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60FDE3F-C88A-1A43-B890-EC9B7495F830}"/>
              </a:ext>
            </a:extLst>
          </p:cNvPr>
          <p:cNvSpPr txBox="1"/>
          <p:nvPr/>
        </p:nvSpPr>
        <p:spPr>
          <a:xfrm>
            <a:off x="909280" y="3222864"/>
            <a:ext cx="3690986" cy="978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dirty="0"/>
              <a:t>Servicios de infraestructura</a:t>
            </a:r>
          </a:p>
        </p:txBody>
      </p:sp>
      <p:sp>
        <p:nvSpPr>
          <p:cNvPr id="35" name="Shape 729">
            <a:extLst>
              <a:ext uri="{FF2B5EF4-FFF2-40B4-BE49-F238E27FC236}">
                <a16:creationId xmlns:a16="http://schemas.microsoft.com/office/drawing/2014/main" id="{93F915BE-DD53-404B-AB09-09B378ECB1CE}"/>
              </a:ext>
            </a:extLst>
          </p:cNvPr>
          <p:cNvSpPr/>
          <p:nvPr/>
        </p:nvSpPr>
        <p:spPr>
          <a:xfrm>
            <a:off x="5348974" y="2888973"/>
            <a:ext cx="3958542" cy="3338668"/>
          </a:xfrm>
          <a:prstGeom prst="roundRect">
            <a:avLst>
              <a:gd name="adj" fmla="val 9632"/>
            </a:avLst>
          </a:prstGeom>
          <a:solidFill>
            <a:srgbClr val="171E2D"/>
          </a:solidFill>
          <a:ln w="12700">
            <a:solidFill>
              <a:schemeClr val="accent1"/>
            </a:solidFill>
            <a:miter lim="400000"/>
          </a:ln>
          <a:effectLst>
            <a:outerShdw blurRad="292100" dist="70302" dir="5400000" rotWithShape="0">
              <a:srgbClr val="000000"/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203200" tIns="203200" rIns="203200" bIns="203200"/>
          <a:lstStyle/>
          <a:p>
            <a:pPr lvl="2" indent="0" algn="ctr"/>
            <a:endParaRPr lang="es-ES_tradnl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AEAE98F-2258-C441-A766-9D5FBCBF4F8F}"/>
              </a:ext>
            </a:extLst>
          </p:cNvPr>
          <p:cNvSpPr txBox="1"/>
          <p:nvPr/>
        </p:nvSpPr>
        <p:spPr>
          <a:xfrm>
            <a:off x="5482752" y="3001264"/>
            <a:ext cx="3690986" cy="1421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dirty="0"/>
              <a:t>Servicios encapsulados o gestionados</a:t>
            </a:r>
          </a:p>
        </p:txBody>
      </p:sp>
      <p:sp>
        <p:nvSpPr>
          <p:cNvPr id="38" name="Shape 729">
            <a:extLst>
              <a:ext uri="{FF2B5EF4-FFF2-40B4-BE49-F238E27FC236}">
                <a16:creationId xmlns:a16="http://schemas.microsoft.com/office/drawing/2014/main" id="{874D1244-D5D6-B84E-A60B-85E0450E83B9}"/>
              </a:ext>
            </a:extLst>
          </p:cNvPr>
          <p:cNvSpPr/>
          <p:nvPr/>
        </p:nvSpPr>
        <p:spPr>
          <a:xfrm>
            <a:off x="9922446" y="2888973"/>
            <a:ext cx="3958542" cy="3338668"/>
          </a:xfrm>
          <a:prstGeom prst="roundRect">
            <a:avLst>
              <a:gd name="adj" fmla="val 9632"/>
            </a:avLst>
          </a:prstGeom>
          <a:solidFill>
            <a:srgbClr val="171E2D"/>
          </a:solidFill>
          <a:ln w="12700">
            <a:solidFill>
              <a:schemeClr val="accent1"/>
            </a:solidFill>
            <a:miter lim="400000"/>
          </a:ln>
          <a:effectLst>
            <a:outerShdw blurRad="292100" dist="70302" dir="5400000" rotWithShape="0">
              <a:srgbClr val="000000"/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203200" tIns="203200" rIns="203200" bIns="203200"/>
          <a:lstStyle/>
          <a:p>
            <a:pPr lvl="2" indent="0" algn="ctr"/>
            <a:endParaRPr lang="es-ES_tradnl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43406C2-4CB5-B142-9B33-304F0996179C}"/>
              </a:ext>
            </a:extLst>
          </p:cNvPr>
          <p:cNvSpPr txBox="1"/>
          <p:nvPr/>
        </p:nvSpPr>
        <p:spPr>
          <a:xfrm>
            <a:off x="10269686" y="3222864"/>
            <a:ext cx="3264062" cy="978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dirty="0"/>
              <a:t>Servicios abstractos</a:t>
            </a: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53BD5BF8-8470-5947-B3D3-258A7AAF1BAD}"/>
              </a:ext>
            </a:extLst>
          </p:cNvPr>
          <p:cNvSpPr/>
          <p:nvPr/>
        </p:nvSpPr>
        <p:spPr>
          <a:xfrm>
            <a:off x="548640" y="1451306"/>
            <a:ext cx="13510260" cy="747884"/>
          </a:xfrm>
          <a:prstGeom prst="roundRect">
            <a:avLst/>
          </a:prstGeom>
          <a:solidFill>
            <a:srgbClr val="171E2D"/>
          </a:solidFill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4000" dirty="0">
                <a:solidFill>
                  <a:schemeClr val="tx1"/>
                </a:solidFill>
              </a:rPr>
              <a:t>Tipos de servicios</a:t>
            </a:r>
          </a:p>
        </p:txBody>
      </p:sp>
      <p:sp>
        <p:nvSpPr>
          <p:cNvPr id="49" name="Title 1">
            <a:extLst>
              <a:ext uri="{FF2B5EF4-FFF2-40B4-BE49-F238E27FC236}">
                <a16:creationId xmlns:a16="http://schemas.microsoft.com/office/drawing/2014/main" id="{66B8749D-A967-3441-B5A2-0DE14E44F6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183898"/>
            <a:ext cx="13511460" cy="873186"/>
          </a:xfrm>
        </p:spPr>
        <p:txBody>
          <a:bodyPr/>
          <a:lstStyle/>
          <a:p>
            <a:r>
              <a:rPr lang="es-ES_tradnl" dirty="0"/>
              <a:t>Modelo de responsabilidad compartida</a:t>
            </a:r>
            <a:endParaRPr lang="en-US" dirty="0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868F362D-B6AA-0B4A-BA78-802FF00B20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94709" y="4558306"/>
            <a:ext cx="1120128" cy="1120128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D4EBCD78-181F-F54E-9FA3-2289025285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767107" y="4556157"/>
            <a:ext cx="1122277" cy="1122277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F3CE274B-4E8C-244F-A179-9C203C3ACDB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341033" y="4556157"/>
            <a:ext cx="1121368" cy="1121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8037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CA5E5516-2F21-EB47-A325-50E2685B01E5}"/>
              </a:ext>
            </a:extLst>
          </p:cNvPr>
          <p:cNvSpPr/>
          <p:nvPr/>
        </p:nvSpPr>
        <p:spPr>
          <a:xfrm>
            <a:off x="4741384" y="4600491"/>
            <a:ext cx="7157246" cy="360000"/>
          </a:xfrm>
          <a:prstGeom prst="roundRect">
            <a:avLst/>
          </a:prstGeom>
          <a:solidFill>
            <a:srgbClr val="00A0C8">
              <a:alpha val="80000"/>
            </a:srgbClr>
          </a:solidFill>
          <a:ln>
            <a:solidFill>
              <a:srgbClr val="44A7DD"/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31491" fontAlgn="base">
              <a:spcBef>
                <a:spcPct val="0"/>
              </a:spcBef>
              <a:spcAft>
                <a:spcPct val="0"/>
              </a:spcAft>
            </a:pPr>
            <a:r>
              <a:rPr lang="es-ES_tradnl" sz="2400">
                <a:solidFill>
                  <a:srgbClr val="FFFF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Gestión del SO (parches, hardening, antimalware*)</a:t>
            </a:r>
            <a:endParaRPr lang="es-ES_tradnl" sz="2400" dirty="0">
              <a:solidFill>
                <a:srgbClr val="FFFFFF"/>
              </a:solidFill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C9A7300F-BA9D-A64F-8045-059BF0C9EC02}"/>
              </a:ext>
            </a:extLst>
          </p:cNvPr>
          <p:cNvSpPr/>
          <p:nvPr/>
        </p:nvSpPr>
        <p:spPr>
          <a:xfrm>
            <a:off x="4741384" y="3697391"/>
            <a:ext cx="7157246" cy="360000"/>
          </a:xfrm>
          <a:prstGeom prst="roundRect">
            <a:avLst/>
          </a:prstGeom>
          <a:solidFill>
            <a:srgbClr val="00A0C8">
              <a:alpha val="80000"/>
            </a:srgbClr>
          </a:solidFill>
          <a:ln>
            <a:solidFill>
              <a:srgbClr val="44A7DD"/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31491" fontAlgn="base">
              <a:spcBef>
                <a:spcPct val="0"/>
              </a:spcBef>
              <a:spcAft>
                <a:spcPct val="0"/>
              </a:spcAft>
            </a:pPr>
            <a:r>
              <a:rPr lang="es-ES_tradnl" sz="2400" dirty="0">
                <a:solidFill>
                  <a:srgbClr val="FFFF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Gestión de la BD (parches, </a:t>
            </a:r>
            <a:r>
              <a:rPr lang="es-ES_tradnl" sz="2400" dirty="0" err="1">
                <a:solidFill>
                  <a:srgbClr val="FFFF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hardening</a:t>
            </a:r>
            <a:r>
              <a:rPr lang="es-ES_tradnl" sz="2400" dirty="0">
                <a:solidFill>
                  <a:srgbClr val="FFFF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)</a:t>
            </a: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4815A7C4-2124-884C-B210-94AFC0A8C80E}"/>
              </a:ext>
            </a:extLst>
          </p:cNvPr>
          <p:cNvSpPr/>
          <p:nvPr/>
        </p:nvSpPr>
        <p:spPr>
          <a:xfrm>
            <a:off x="4741384" y="3245841"/>
            <a:ext cx="7157246" cy="360000"/>
          </a:xfrm>
          <a:prstGeom prst="roundRect">
            <a:avLst/>
          </a:prstGeom>
          <a:solidFill>
            <a:srgbClr val="00A0C8">
              <a:alpha val="80000"/>
            </a:srgbClr>
          </a:solidFill>
          <a:ln>
            <a:solidFill>
              <a:srgbClr val="44A7DD"/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31491" fontAlgn="base">
              <a:spcBef>
                <a:spcPct val="0"/>
              </a:spcBef>
              <a:spcAft>
                <a:spcPct val="0"/>
              </a:spcAft>
            </a:pPr>
            <a:r>
              <a:rPr lang="es-ES_tradnl" sz="2400">
                <a:solidFill>
                  <a:srgbClr val="FFFF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Respaldos de BD</a:t>
            </a:r>
            <a:endParaRPr lang="es-ES_tradnl" sz="2400" dirty="0">
              <a:solidFill>
                <a:srgbClr val="FFFFFF"/>
              </a:solidFill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D8360924-A65F-9E42-B598-4F05CC06335A}"/>
              </a:ext>
            </a:extLst>
          </p:cNvPr>
          <p:cNvSpPr/>
          <p:nvPr/>
        </p:nvSpPr>
        <p:spPr>
          <a:xfrm>
            <a:off x="4741382" y="2342741"/>
            <a:ext cx="7157248" cy="360000"/>
          </a:xfrm>
          <a:prstGeom prst="roundRect">
            <a:avLst/>
          </a:prstGeom>
          <a:solidFill>
            <a:srgbClr val="00A0C8">
              <a:alpha val="80000"/>
            </a:srgbClr>
          </a:solidFill>
          <a:ln>
            <a:solidFill>
              <a:srgbClr val="44A7DD"/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31491" fontAlgn="base">
              <a:spcBef>
                <a:spcPct val="0"/>
              </a:spcBef>
              <a:spcAft>
                <a:spcPct val="0"/>
              </a:spcAft>
            </a:pPr>
            <a:r>
              <a:rPr lang="es-ES_tradnl" sz="2400">
                <a:solidFill>
                  <a:srgbClr val="FFFF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Escalabilidad</a:t>
            </a:r>
            <a:endParaRPr lang="es-ES_tradnl" sz="2400" dirty="0">
              <a:solidFill>
                <a:srgbClr val="FFFFFF"/>
              </a:solidFill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DC4E985E-258E-F742-AA15-094DABE6604B}"/>
              </a:ext>
            </a:extLst>
          </p:cNvPr>
          <p:cNvSpPr/>
          <p:nvPr/>
        </p:nvSpPr>
        <p:spPr>
          <a:xfrm>
            <a:off x="4741384" y="2794291"/>
            <a:ext cx="7157246" cy="360000"/>
          </a:xfrm>
          <a:prstGeom prst="roundRect">
            <a:avLst/>
          </a:prstGeom>
          <a:solidFill>
            <a:srgbClr val="00A0C8">
              <a:alpha val="80000"/>
            </a:srgbClr>
          </a:solidFill>
          <a:ln>
            <a:solidFill>
              <a:srgbClr val="44A7DD"/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31491" fontAlgn="base">
              <a:spcBef>
                <a:spcPct val="0"/>
              </a:spcBef>
              <a:spcAft>
                <a:spcPct val="0"/>
              </a:spcAft>
            </a:pPr>
            <a:r>
              <a:rPr lang="es-ES_tradnl" sz="2400">
                <a:solidFill>
                  <a:srgbClr val="FFFF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Alta disponibilidad</a:t>
            </a:r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43916C3C-1555-6B42-A0E9-9B1E4EE9B0C4}"/>
              </a:ext>
            </a:extLst>
          </p:cNvPr>
          <p:cNvSpPr/>
          <p:nvPr/>
        </p:nvSpPr>
        <p:spPr>
          <a:xfrm>
            <a:off x="4741384" y="4148941"/>
            <a:ext cx="7157246" cy="360000"/>
          </a:xfrm>
          <a:prstGeom prst="roundRect">
            <a:avLst/>
          </a:prstGeom>
          <a:solidFill>
            <a:srgbClr val="00A0C8">
              <a:alpha val="80000"/>
            </a:srgbClr>
          </a:solidFill>
          <a:ln>
            <a:solidFill>
              <a:srgbClr val="44A7DD"/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31491" fontAlgn="base">
              <a:spcBef>
                <a:spcPct val="0"/>
              </a:spcBef>
              <a:spcAft>
                <a:spcPct val="0"/>
              </a:spcAft>
            </a:pPr>
            <a:r>
              <a:rPr lang="es-ES_tradnl" sz="2400">
                <a:solidFill>
                  <a:srgbClr val="FFFF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Instalaciones para BD</a:t>
            </a:r>
            <a:endParaRPr lang="es-ES_tradnl" sz="2400" dirty="0">
              <a:solidFill>
                <a:srgbClr val="FFFFFF"/>
              </a:solidFill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7F32CBDE-7F78-1C45-8C42-F114ECC1DFAA}"/>
              </a:ext>
            </a:extLst>
          </p:cNvPr>
          <p:cNvSpPr/>
          <p:nvPr/>
        </p:nvSpPr>
        <p:spPr>
          <a:xfrm>
            <a:off x="4741382" y="1891191"/>
            <a:ext cx="7157248" cy="360000"/>
          </a:xfrm>
          <a:prstGeom prst="roundRect">
            <a:avLst/>
          </a:prstGeom>
          <a:solidFill>
            <a:srgbClr val="00A0C8">
              <a:alpha val="80000"/>
            </a:srgbClr>
          </a:solidFill>
          <a:ln>
            <a:solidFill>
              <a:srgbClr val="44A7DD"/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31491" fontAlgn="base">
              <a:spcBef>
                <a:spcPct val="0"/>
              </a:spcBef>
              <a:spcAft>
                <a:spcPct val="0"/>
              </a:spcAft>
            </a:pPr>
            <a:r>
              <a:rPr lang="es-ES_tradnl" sz="2400" dirty="0">
                <a:solidFill>
                  <a:srgbClr val="FFFF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Crecimiento elástico</a:t>
            </a:r>
          </a:p>
        </p:txBody>
      </p:sp>
      <p:sp>
        <p:nvSpPr>
          <p:cNvPr id="49" name="Title 1">
            <a:extLst>
              <a:ext uri="{FF2B5EF4-FFF2-40B4-BE49-F238E27FC236}">
                <a16:creationId xmlns:a16="http://schemas.microsoft.com/office/drawing/2014/main" id="{66B8749D-A967-3441-B5A2-0DE14E44F6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183898"/>
            <a:ext cx="13511460" cy="873186"/>
          </a:xfrm>
        </p:spPr>
        <p:txBody>
          <a:bodyPr/>
          <a:lstStyle/>
          <a:p>
            <a:r>
              <a:rPr lang="es-ES_tradnl" dirty="0"/>
              <a:t>Modelo de responsabilidad compartida </a:t>
            </a:r>
            <a:br>
              <a:rPr lang="es-ES_tradnl" dirty="0"/>
            </a:br>
            <a:r>
              <a:rPr lang="es-ES_tradnl" sz="2400" dirty="0"/>
              <a:t>Ejemplo: bases de datos</a:t>
            </a:r>
            <a:endParaRPr lang="en-US" sz="240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8E329A6-5829-8A46-97EA-96E06B2E4C56}"/>
              </a:ext>
            </a:extLst>
          </p:cNvPr>
          <p:cNvGrpSpPr/>
          <p:nvPr/>
        </p:nvGrpSpPr>
        <p:grpSpPr>
          <a:xfrm>
            <a:off x="1871253" y="5660960"/>
            <a:ext cx="1784002" cy="1482561"/>
            <a:chOff x="796833" y="5256906"/>
            <a:chExt cx="1784001" cy="1482561"/>
          </a:xfrm>
        </p:grpSpPr>
        <p:sp>
          <p:nvSpPr>
            <p:cNvPr id="15" name="Shape 729">
              <a:extLst>
                <a:ext uri="{FF2B5EF4-FFF2-40B4-BE49-F238E27FC236}">
                  <a16:creationId xmlns:a16="http://schemas.microsoft.com/office/drawing/2014/main" id="{7F9EF7CE-A186-234F-9799-1DE5D026245F}"/>
                </a:ext>
              </a:extLst>
            </p:cNvPr>
            <p:cNvSpPr/>
            <p:nvPr/>
          </p:nvSpPr>
          <p:spPr>
            <a:xfrm>
              <a:off x="796833" y="5256906"/>
              <a:ext cx="1784001" cy="1449111"/>
            </a:xfrm>
            <a:prstGeom prst="roundRect">
              <a:avLst>
                <a:gd name="adj" fmla="val 9632"/>
              </a:avLst>
            </a:prstGeom>
            <a:solidFill>
              <a:srgbClr val="171E2D"/>
            </a:solidFill>
            <a:ln w="12700">
              <a:solidFill>
                <a:schemeClr val="accent1"/>
              </a:solidFill>
              <a:miter lim="400000"/>
            </a:ln>
            <a:effectLst>
              <a:outerShdw blurRad="292100" dist="70302" dir="5400000" rotWithShape="0">
                <a:srgbClr val="000000"/>
              </a:outerShdw>
            </a:effectLst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203200" tIns="203200" rIns="203200" bIns="203200"/>
            <a:lstStyle/>
            <a:p>
              <a:pPr marL="1462981" lvl="2" algn="ctr" defTabSz="731491">
                <a:defRPr/>
              </a:pPr>
              <a:endParaRPr lang="es-ES_tradnl" sz="1600">
                <a:solidFill>
                  <a:srgbClr val="FFFFFF"/>
                </a:solidFill>
                <a:latin typeface="Amazon Ember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60FDE3F-C88A-1A43-B890-EC9B7495F830}"/>
                </a:ext>
              </a:extLst>
            </p:cNvPr>
            <p:cNvSpPr txBox="1"/>
            <p:nvPr/>
          </p:nvSpPr>
          <p:spPr>
            <a:xfrm>
              <a:off x="851117" y="5290356"/>
              <a:ext cx="166342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731491">
                <a:defRPr/>
              </a:pPr>
              <a:r>
                <a:rPr lang="es-ES_tradnl" sz="1600" dirty="0">
                  <a:solidFill>
                    <a:srgbClr val="FFFFFF"/>
                  </a:solidFill>
                  <a:latin typeface="Amazon Ember"/>
                </a:rPr>
                <a:t>Servicios de infraestructura</a:t>
              </a:r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868F362D-B6AA-0B4A-BA78-802FF00B20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425303" y="5915113"/>
              <a:ext cx="504809" cy="504809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A495D3C-E733-684C-9037-AAFF2D17C39B}"/>
                </a:ext>
              </a:extLst>
            </p:cNvPr>
            <p:cNvSpPr txBox="1"/>
            <p:nvPr/>
          </p:nvSpPr>
          <p:spPr>
            <a:xfrm>
              <a:off x="1424818" y="6431690"/>
              <a:ext cx="5057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731455">
                <a:defRPr/>
              </a:pPr>
              <a:r>
                <a:rPr lang="en-US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EC2</a:t>
              </a:r>
            </a:p>
          </p:txBody>
        </p:sp>
      </p:grp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766919A0-3CEF-3746-B7CF-7537C4C15DD0}"/>
              </a:ext>
            </a:extLst>
          </p:cNvPr>
          <p:cNvSpPr/>
          <p:nvPr/>
        </p:nvSpPr>
        <p:spPr>
          <a:xfrm>
            <a:off x="4741383" y="6858235"/>
            <a:ext cx="7157246" cy="360000"/>
          </a:xfrm>
          <a:prstGeom prst="roundRect">
            <a:avLst/>
          </a:prstGeom>
          <a:solidFill>
            <a:srgbClr val="FF9A00">
              <a:alpha val="80000"/>
            </a:srgbClr>
          </a:solidFill>
          <a:ln>
            <a:solidFill>
              <a:schemeClr val="accent1"/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31491" fontAlgn="base">
              <a:spcBef>
                <a:spcPct val="0"/>
              </a:spcBef>
              <a:spcAft>
                <a:spcPct val="0"/>
              </a:spcAft>
            </a:pPr>
            <a:r>
              <a:rPr lang="es-ES_tradnl" sz="2400" dirty="0">
                <a:solidFill>
                  <a:srgbClr val="FFFF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Seguridad física – Procesos de seguridad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2B067192-57F3-4A47-82AC-441DF0478EF9}"/>
              </a:ext>
            </a:extLst>
          </p:cNvPr>
          <p:cNvSpPr/>
          <p:nvPr/>
        </p:nvSpPr>
        <p:spPr>
          <a:xfrm>
            <a:off x="4741383" y="6406691"/>
            <a:ext cx="7157246" cy="360000"/>
          </a:xfrm>
          <a:prstGeom prst="roundRect">
            <a:avLst/>
          </a:prstGeom>
          <a:solidFill>
            <a:srgbClr val="FF9A00">
              <a:alpha val="80000"/>
            </a:srgbClr>
          </a:solidFill>
          <a:ln>
            <a:solidFill>
              <a:schemeClr val="accent1"/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31491" fontAlgn="base">
              <a:spcBef>
                <a:spcPct val="0"/>
              </a:spcBef>
              <a:spcAft>
                <a:spcPct val="0"/>
              </a:spcAft>
            </a:pPr>
            <a:r>
              <a:rPr lang="es-ES_tradnl" sz="2400" dirty="0">
                <a:solidFill>
                  <a:srgbClr val="FFFF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Electricidad</a:t>
            </a:r>
            <a:r>
              <a:rPr lang="es-ES_tradnl" sz="2400">
                <a:solidFill>
                  <a:srgbClr val="FFFF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, enfriamento</a:t>
            </a:r>
            <a:endParaRPr lang="es-ES_tradnl" sz="2400" dirty="0">
              <a:solidFill>
                <a:srgbClr val="FFFFFF"/>
              </a:solidFill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C8E73E24-6B71-BB4C-85F9-1B18109C06D7}"/>
              </a:ext>
            </a:extLst>
          </p:cNvPr>
          <p:cNvSpPr/>
          <p:nvPr/>
        </p:nvSpPr>
        <p:spPr>
          <a:xfrm>
            <a:off x="4741383" y="5955141"/>
            <a:ext cx="7157246" cy="360000"/>
          </a:xfrm>
          <a:prstGeom prst="roundRect">
            <a:avLst/>
          </a:prstGeom>
          <a:solidFill>
            <a:srgbClr val="FF9A00">
              <a:alpha val="80000"/>
            </a:srgbClr>
          </a:solidFill>
          <a:ln>
            <a:solidFill>
              <a:schemeClr val="accent1"/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31491" fontAlgn="base">
              <a:spcBef>
                <a:spcPct val="0"/>
              </a:spcBef>
              <a:spcAft>
                <a:spcPct val="0"/>
              </a:spcAft>
            </a:pPr>
            <a:r>
              <a:rPr lang="es-ES_tradnl" sz="2400" dirty="0">
                <a:solidFill>
                  <a:srgbClr val="FFFF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Montaje en racks - red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BB61B578-1D04-7542-B8F9-049F78C295EE}"/>
              </a:ext>
            </a:extLst>
          </p:cNvPr>
          <p:cNvSpPr/>
          <p:nvPr/>
        </p:nvSpPr>
        <p:spPr>
          <a:xfrm>
            <a:off x="4741383" y="5503591"/>
            <a:ext cx="7157246" cy="360000"/>
          </a:xfrm>
          <a:prstGeom prst="roundRect">
            <a:avLst/>
          </a:prstGeom>
          <a:solidFill>
            <a:srgbClr val="FF9A00">
              <a:alpha val="80000"/>
            </a:srgbClr>
          </a:solidFill>
          <a:ln>
            <a:solidFill>
              <a:schemeClr val="accent1"/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31491" fontAlgn="base">
              <a:spcBef>
                <a:spcPct val="0"/>
              </a:spcBef>
              <a:spcAft>
                <a:spcPct val="0"/>
              </a:spcAft>
            </a:pPr>
            <a:r>
              <a:rPr lang="es-ES_tradnl" sz="2400">
                <a:solidFill>
                  <a:srgbClr val="FFFF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Mantenimiento de servidores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82D4E0DC-32B7-9146-BB8F-7E472484D544}"/>
              </a:ext>
            </a:extLst>
          </p:cNvPr>
          <p:cNvSpPr/>
          <p:nvPr/>
        </p:nvSpPr>
        <p:spPr>
          <a:xfrm>
            <a:off x="4741383" y="5052041"/>
            <a:ext cx="7157246" cy="360000"/>
          </a:xfrm>
          <a:prstGeom prst="roundRect">
            <a:avLst/>
          </a:prstGeom>
          <a:solidFill>
            <a:srgbClr val="FF9A00">
              <a:alpha val="80000"/>
            </a:srgbClr>
          </a:solidFill>
          <a:ln>
            <a:solidFill>
              <a:schemeClr val="accent1"/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31491" fontAlgn="base">
              <a:spcBef>
                <a:spcPct val="0"/>
              </a:spcBef>
              <a:spcAft>
                <a:spcPct val="0"/>
              </a:spcAft>
            </a:pPr>
            <a:r>
              <a:rPr lang="es-ES_tradnl" sz="2400" dirty="0">
                <a:solidFill>
                  <a:srgbClr val="FFFF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Instalación del SO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E5796B02-2E82-1B49-9613-2D5CBA04919D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75131" y="6163994"/>
            <a:ext cx="1407289" cy="844373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ED38E6D4-FD4E-AC45-B8D0-2F410C828840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013684" y="1491212"/>
            <a:ext cx="1130177" cy="1130177"/>
          </a:xfrm>
          <a:prstGeom prst="rect">
            <a:avLst/>
          </a:prstGeom>
        </p:spPr>
      </p:pic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3942CFEB-3BE1-6445-A0F1-4E4879057CAC}"/>
              </a:ext>
            </a:extLst>
          </p:cNvPr>
          <p:cNvSpPr/>
          <p:nvPr/>
        </p:nvSpPr>
        <p:spPr>
          <a:xfrm>
            <a:off x="4741383" y="1439641"/>
            <a:ext cx="7157248" cy="360000"/>
          </a:xfrm>
          <a:prstGeom prst="roundRect">
            <a:avLst/>
          </a:prstGeom>
          <a:solidFill>
            <a:srgbClr val="00A0C8">
              <a:alpha val="80000"/>
            </a:srgbClr>
          </a:solidFill>
          <a:ln>
            <a:solidFill>
              <a:srgbClr val="44A7DD"/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31491" fontAlgn="base">
              <a:spcBef>
                <a:spcPct val="0"/>
              </a:spcBef>
              <a:spcAft>
                <a:spcPct val="0"/>
              </a:spcAft>
            </a:pPr>
            <a:r>
              <a:rPr lang="es-ES_tradnl" sz="2400" dirty="0">
                <a:solidFill>
                  <a:srgbClr val="FFFF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Cifrado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C00EA5-6A49-0D4A-850C-DDDFFDD6A8D9}"/>
              </a:ext>
            </a:extLst>
          </p:cNvPr>
          <p:cNvSpPr txBox="1"/>
          <p:nvPr/>
        </p:nvSpPr>
        <p:spPr>
          <a:xfrm>
            <a:off x="9071812" y="7567862"/>
            <a:ext cx="39418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ES_tradnl" sz="20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* Requerido Por PCI-DSS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23BB2173-ECD0-ED40-A5F0-0B282D7EF4C4}"/>
              </a:ext>
            </a:extLst>
          </p:cNvPr>
          <p:cNvSpPr/>
          <p:nvPr/>
        </p:nvSpPr>
        <p:spPr>
          <a:xfrm>
            <a:off x="4741381" y="988091"/>
            <a:ext cx="7157248" cy="360000"/>
          </a:xfrm>
          <a:prstGeom prst="roundRect">
            <a:avLst/>
          </a:prstGeom>
          <a:solidFill>
            <a:srgbClr val="00A0C8">
              <a:alpha val="80000"/>
            </a:srgbClr>
          </a:solidFill>
          <a:ln>
            <a:solidFill>
              <a:srgbClr val="44A7DD"/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31491" fontAlgn="base">
              <a:spcBef>
                <a:spcPct val="0"/>
              </a:spcBef>
              <a:spcAft>
                <a:spcPct val="0"/>
              </a:spcAft>
            </a:pPr>
            <a:r>
              <a:rPr lang="es-ES_tradnl" sz="2400">
                <a:solidFill>
                  <a:srgbClr val="FFFF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Control de acceso</a:t>
            </a:r>
            <a:endParaRPr lang="es-ES_tradnl" sz="2400" dirty="0">
              <a:solidFill>
                <a:srgbClr val="FFFFFF"/>
              </a:solidFill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46704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7F32CBDE-7F78-1C45-8C42-F114ECC1DFAA}"/>
              </a:ext>
            </a:extLst>
          </p:cNvPr>
          <p:cNvSpPr/>
          <p:nvPr/>
        </p:nvSpPr>
        <p:spPr>
          <a:xfrm>
            <a:off x="4741382" y="1896652"/>
            <a:ext cx="7157248" cy="360000"/>
          </a:xfrm>
          <a:prstGeom prst="roundRect">
            <a:avLst/>
          </a:prstGeom>
          <a:solidFill>
            <a:schemeClr val="bg1"/>
          </a:solidFill>
          <a:ln>
            <a:solidFill>
              <a:srgbClr val="F89903"/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31491" fontAlgn="base">
              <a:spcBef>
                <a:spcPct val="0"/>
              </a:spcBef>
              <a:spcAft>
                <a:spcPct val="0"/>
              </a:spcAft>
            </a:pPr>
            <a:r>
              <a:rPr lang="es-ES_tradnl" sz="2400" dirty="0">
                <a:solidFill>
                  <a:srgbClr val="FFFF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Cifrado</a:t>
            </a:r>
          </a:p>
        </p:txBody>
      </p:sp>
      <p:sp>
        <p:nvSpPr>
          <p:cNvPr id="49" name="Title 1">
            <a:extLst>
              <a:ext uri="{FF2B5EF4-FFF2-40B4-BE49-F238E27FC236}">
                <a16:creationId xmlns:a16="http://schemas.microsoft.com/office/drawing/2014/main" id="{66B8749D-A967-3441-B5A2-0DE14E44F6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183898"/>
            <a:ext cx="13511460" cy="873186"/>
          </a:xfrm>
        </p:spPr>
        <p:txBody>
          <a:bodyPr/>
          <a:lstStyle/>
          <a:p>
            <a:r>
              <a:rPr lang="es-ES_tradnl" dirty="0"/>
              <a:t>Modelo de responsabilidad compartida </a:t>
            </a:r>
            <a:br>
              <a:rPr lang="es-ES_tradnl" dirty="0"/>
            </a:br>
            <a:r>
              <a:rPr lang="es-ES_tradnl" sz="2400" dirty="0"/>
              <a:t>Ejemplo: bases de datos</a:t>
            </a:r>
            <a:endParaRPr lang="en-US" sz="2400" dirty="0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766919A0-3CEF-3746-B7CF-7537C4C15DD0}"/>
              </a:ext>
            </a:extLst>
          </p:cNvPr>
          <p:cNvSpPr/>
          <p:nvPr/>
        </p:nvSpPr>
        <p:spPr>
          <a:xfrm>
            <a:off x="4741383" y="6858235"/>
            <a:ext cx="7157246" cy="360000"/>
          </a:xfrm>
          <a:prstGeom prst="roundRect">
            <a:avLst/>
          </a:prstGeom>
          <a:solidFill>
            <a:srgbClr val="FF9A00">
              <a:alpha val="80000"/>
            </a:srgbClr>
          </a:solidFill>
          <a:ln>
            <a:solidFill>
              <a:schemeClr val="accent1"/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31491" fontAlgn="base">
              <a:spcBef>
                <a:spcPct val="0"/>
              </a:spcBef>
              <a:spcAft>
                <a:spcPct val="0"/>
              </a:spcAft>
            </a:pPr>
            <a:r>
              <a:rPr lang="es-ES_tradnl" sz="2400" dirty="0">
                <a:solidFill>
                  <a:srgbClr val="FFFF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Seguridad física – Procesos de seguridad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2B067192-57F3-4A47-82AC-441DF0478EF9}"/>
              </a:ext>
            </a:extLst>
          </p:cNvPr>
          <p:cNvSpPr/>
          <p:nvPr/>
        </p:nvSpPr>
        <p:spPr>
          <a:xfrm>
            <a:off x="4741383" y="6407182"/>
            <a:ext cx="7157246" cy="360000"/>
          </a:xfrm>
          <a:prstGeom prst="roundRect">
            <a:avLst/>
          </a:prstGeom>
          <a:solidFill>
            <a:srgbClr val="FF9A00">
              <a:alpha val="80000"/>
            </a:srgbClr>
          </a:solidFill>
          <a:ln>
            <a:solidFill>
              <a:schemeClr val="accent1"/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31491" fontAlgn="base">
              <a:spcBef>
                <a:spcPct val="0"/>
              </a:spcBef>
              <a:spcAft>
                <a:spcPct val="0"/>
              </a:spcAft>
            </a:pPr>
            <a:r>
              <a:rPr lang="es-ES_tradnl" sz="2400" dirty="0">
                <a:solidFill>
                  <a:srgbClr val="FFFF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Electricidad</a:t>
            </a:r>
            <a:r>
              <a:rPr lang="es-ES_tradnl" sz="2400">
                <a:solidFill>
                  <a:srgbClr val="FFFF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, enfriamento</a:t>
            </a:r>
            <a:endParaRPr lang="es-ES_tradnl" sz="2400" dirty="0">
              <a:solidFill>
                <a:srgbClr val="FFFFFF"/>
              </a:solidFill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C8E73E24-6B71-BB4C-85F9-1B18109C06D7}"/>
              </a:ext>
            </a:extLst>
          </p:cNvPr>
          <p:cNvSpPr/>
          <p:nvPr/>
        </p:nvSpPr>
        <p:spPr>
          <a:xfrm>
            <a:off x="4741383" y="5956129"/>
            <a:ext cx="7157246" cy="360000"/>
          </a:xfrm>
          <a:prstGeom prst="roundRect">
            <a:avLst/>
          </a:prstGeom>
          <a:solidFill>
            <a:srgbClr val="FF9A00">
              <a:alpha val="80000"/>
            </a:srgbClr>
          </a:solidFill>
          <a:ln>
            <a:solidFill>
              <a:schemeClr val="accent1"/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31491" fontAlgn="base">
              <a:spcBef>
                <a:spcPct val="0"/>
              </a:spcBef>
              <a:spcAft>
                <a:spcPct val="0"/>
              </a:spcAft>
            </a:pPr>
            <a:r>
              <a:rPr lang="es-ES_tradnl" sz="2400" dirty="0">
                <a:solidFill>
                  <a:srgbClr val="FFFF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Montaje en racks - red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BB61B578-1D04-7542-B8F9-049F78C295EE}"/>
              </a:ext>
            </a:extLst>
          </p:cNvPr>
          <p:cNvSpPr/>
          <p:nvPr/>
        </p:nvSpPr>
        <p:spPr>
          <a:xfrm>
            <a:off x="4741383" y="5505076"/>
            <a:ext cx="7157246" cy="360000"/>
          </a:xfrm>
          <a:prstGeom prst="roundRect">
            <a:avLst/>
          </a:prstGeom>
          <a:solidFill>
            <a:srgbClr val="FF9A00">
              <a:alpha val="80000"/>
            </a:srgbClr>
          </a:solidFill>
          <a:ln>
            <a:solidFill>
              <a:schemeClr val="accent1"/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31491" fontAlgn="base">
              <a:spcBef>
                <a:spcPct val="0"/>
              </a:spcBef>
              <a:spcAft>
                <a:spcPct val="0"/>
              </a:spcAft>
            </a:pPr>
            <a:r>
              <a:rPr lang="es-ES_tradnl" sz="2400" dirty="0">
                <a:solidFill>
                  <a:srgbClr val="FFFF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Mantenimiento de servidores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6899441-6CB6-A948-868F-495E2C51001C}"/>
              </a:ext>
            </a:extLst>
          </p:cNvPr>
          <p:cNvGrpSpPr/>
          <p:nvPr/>
        </p:nvGrpSpPr>
        <p:grpSpPr>
          <a:xfrm>
            <a:off x="1871253" y="3580480"/>
            <a:ext cx="1784002" cy="1472704"/>
            <a:chOff x="796833" y="3390244"/>
            <a:chExt cx="1784001" cy="1472702"/>
          </a:xfrm>
        </p:grpSpPr>
        <p:sp>
          <p:nvSpPr>
            <p:cNvPr id="35" name="Shape 729">
              <a:extLst>
                <a:ext uri="{FF2B5EF4-FFF2-40B4-BE49-F238E27FC236}">
                  <a16:creationId xmlns:a16="http://schemas.microsoft.com/office/drawing/2014/main" id="{93F915BE-DD53-404B-AB09-09B378ECB1CE}"/>
                </a:ext>
              </a:extLst>
            </p:cNvPr>
            <p:cNvSpPr/>
            <p:nvPr/>
          </p:nvSpPr>
          <p:spPr>
            <a:xfrm>
              <a:off x="796833" y="3390244"/>
              <a:ext cx="1784001" cy="1449111"/>
            </a:xfrm>
            <a:prstGeom prst="roundRect">
              <a:avLst>
                <a:gd name="adj" fmla="val 9632"/>
              </a:avLst>
            </a:prstGeom>
            <a:solidFill>
              <a:srgbClr val="171E2D"/>
            </a:solidFill>
            <a:ln w="12700">
              <a:solidFill>
                <a:schemeClr val="accent1"/>
              </a:solidFill>
              <a:miter lim="400000"/>
            </a:ln>
            <a:effectLst>
              <a:outerShdw blurRad="292100" dist="70302" dir="5400000" rotWithShape="0">
                <a:srgbClr val="000000"/>
              </a:outerShdw>
            </a:effectLst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203200" tIns="203200" rIns="203200" bIns="203200"/>
            <a:lstStyle/>
            <a:p>
              <a:pPr marL="1462981" lvl="2" algn="ctr" defTabSz="731491">
                <a:defRPr/>
              </a:pPr>
              <a:endParaRPr lang="es-ES_tradnl" sz="1600">
                <a:solidFill>
                  <a:srgbClr val="FFFFFF"/>
                </a:solidFill>
                <a:latin typeface="Amazon Ember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AEAE98F-2258-C441-A766-9D5FBCBF4F8F}"/>
                </a:ext>
              </a:extLst>
            </p:cNvPr>
            <p:cNvSpPr txBox="1"/>
            <p:nvPr/>
          </p:nvSpPr>
          <p:spPr>
            <a:xfrm>
              <a:off x="851117" y="3441796"/>
              <a:ext cx="1663421" cy="584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731491">
                <a:defRPr/>
              </a:pPr>
              <a:r>
                <a:rPr lang="es-ES_tradnl" sz="1600" dirty="0">
                  <a:solidFill>
                    <a:srgbClr val="FFFFFF"/>
                  </a:solidFill>
                  <a:latin typeface="Amazon Ember"/>
                </a:rPr>
                <a:t>Servicios encapsulados</a:t>
              </a:r>
            </a:p>
          </p:txBody>
        </p:sp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D4EBCD78-181F-F54E-9FA3-2289025285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429696" y="4049389"/>
              <a:ext cx="505778" cy="505778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F6770C2-4DF4-9A4C-B8AA-F8EF660FA6A4}"/>
                </a:ext>
              </a:extLst>
            </p:cNvPr>
            <p:cNvSpPr txBox="1"/>
            <p:nvPr/>
          </p:nvSpPr>
          <p:spPr>
            <a:xfrm>
              <a:off x="1331663" y="4555169"/>
              <a:ext cx="7271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731455">
                <a:defRPr/>
              </a:pPr>
              <a:r>
                <a:rPr lang="en-US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RDS</a:t>
              </a:r>
            </a:p>
          </p:txBody>
        </p:sp>
      </p:grp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82D4E0DC-32B7-9146-BB8F-7E472484D544}"/>
              </a:ext>
            </a:extLst>
          </p:cNvPr>
          <p:cNvSpPr/>
          <p:nvPr/>
        </p:nvSpPr>
        <p:spPr>
          <a:xfrm>
            <a:off x="4741383" y="5054023"/>
            <a:ext cx="7157246" cy="360000"/>
          </a:xfrm>
          <a:prstGeom prst="roundRect">
            <a:avLst/>
          </a:prstGeom>
          <a:solidFill>
            <a:srgbClr val="FF9A00">
              <a:alpha val="80000"/>
            </a:srgbClr>
          </a:solidFill>
          <a:ln>
            <a:solidFill>
              <a:schemeClr val="accent1"/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31491" fontAlgn="base">
              <a:spcBef>
                <a:spcPct val="0"/>
              </a:spcBef>
              <a:spcAft>
                <a:spcPct val="0"/>
              </a:spcAft>
            </a:pPr>
            <a:r>
              <a:rPr lang="es-ES_tradnl" sz="2400" dirty="0">
                <a:solidFill>
                  <a:srgbClr val="FFFF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Instalación del SO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E5796B02-2E82-1B49-9613-2D5CBA04919D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75131" y="6163994"/>
            <a:ext cx="1407289" cy="844373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ED38E6D4-FD4E-AC45-B8D0-2F410C828840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013684" y="1491212"/>
            <a:ext cx="1130177" cy="113017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2C00EA5-6A49-0D4A-850C-DDDFFDD6A8D9}"/>
              </a:ext>
            </a:extLst>
          </p:cNvPr>
          <p:cNvSpPr txBox="1"/>
          <p:nvPr/>
        </p:nvSpPr>
        <p:spPr>
          <a:xfrm>
            <a:off x="9071812" y="7567862"/>
            <a:ext cx="39418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ES_tradnl" sz="20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* Requerido Por PCI-DSS</a:t>
            </a:r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9E3E7FA7-3393-6343-A4B8-4736249BDD78}"/>
              </a:ext>
            </a:extLst>
          </p:cNvPr>
          <p:cNvSpPr/>
          <p:nvPr/>
        </p:nvSpPr>
        <p:spPr>
          <a:xfrm>
            <a:off x="4741383" y="4602970"/>
            <a:ext cx="7157248" cy="360000"/>
          </a:xfrm>
          <a:prstGeom prst="roundRect">
            <a:avLst/>
          </a:prstGeom>
          <a:solidFill>
            <a:srgbClr val="FF9A00">
              <a:alpha val="80000"/>
            </a:srgbClr>
          </a:solidFill>
          <a:ln>
            <a:solidFill>
              <a:schemeClr val="accent1"/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31491" fontAlgn="base">
              <a:spcBef>
                <a:spcPct val="0"/>
              </a:spcBef>
              <a:spcAft>
                <a:spcPct val="0"/>
              </a:spcAft>
            </a:pPr>
            <a:r>
              <a:rPr lang="es-ES_tradnl" sz="2400">
                <a:solidFill>
                  <a:srgbClr val="FFFF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Gestión del SO (parches, hardening, antimalware*)</a:t>
            </a:r>
            <a:endParaRPr lang="es-ES_tradnl" sz="2400" dirty="0">
              <a:solidFill>
                <a:srgbClr val="FFFFFF"/>
              </a:solidFill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B23AA278-5D9F-CE45-A4A2-7B0CA0A2DA3D}"/>
              </a:ext>
            </a:extLst>
          </p:cNvPr>
          <p:cNvSpPr/>
          <p:nvPr/>
        </p:nvSpPr>
        <p:spPr>
          <a:xfrm>
            <a:off x="4741383" y="3700864"/>
            <a:ext cx="7157248" cy="360000"/>
          </a:xfrm>
          <a:prstGeom prst="roundRect">
            <a:avLst/>
          </a:prstGeom>
          <a:solidFill>
            <a:srgbClr val="FF9A00">
              <a:alpha val="80000"/>
            </a:srgbClr>
          </a:solidFill>
          <a:ln>
            <a:solidFill>
              <a:schemeClr val="accent1"/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31491" fontAlgn="base">
              <a:spcBef>
                <a:spcPct val="0"/>
              </a:spcBef>
              <a:spcAft>
                <a:spcPct val="0"/>
              </a:spcAft>
            </a:pPr>
            <a:r>
              <a:rPr lang="es-ES_tradnl" sz="2400">
                <a:solidFill>
                  <a:srgbClr val="FFFF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Gestión de la BD (parches, hardening)</a:t>
            </a:r>
            <a:endParaRPr lang="es-ES_tradnl" sz="2400" dirty="0">
              <a:solidFill>
                <a:srgbClr val="FFFFFF"/>
              </a:solidFill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A2DAA3E0-52EB-0740-AC92-6AA4C93E3AB0}"/>
              </a:ext>
            </a:extLst>
          </p:cNvPr>
          <p:cNvSpPr/>
          <p:nvPr/>
        </p:nvSpPr>
        <p:spPr>
          <a:xfrm>
            <a:off x="4741382" y="3249811"/>
            <a:ext cx="7157241" cy="360000"/>
          </a:xfrm>
          <a:prstGeom prst="roundRect">
            <a:avLst/>
          </a:prstGeom>
          <a:solidFill>
            <a:schemeClr val="bg1"/>
          </a:solidFill>
          <a:ln>
            <a:solidFill>
              <a:srgbClr val="F89903"/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731491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s-ES_tradnl" sz="2400">
                <a:solidFill>
                  <a:srgbClr val="FFFF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Respaldos de BD</a:t>
            </a:r>
            <a:endParaRPr lang="es-ES_tradnl" sz="2400" dirty="0">
              <a:solidFill>
                <a:srgbClr val="FFFFFF"/>
              </a:solidFill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0DCD1C6D-CAD9-E84E-A5B5-72ED9869125D}"/>
              </a:ext>
            </a:extLst>
          </p:cNvPr>
          <p:cNvSpPr/>
          <p:nvPr/>
        </p:nvSpPr>
        <p:spPr>
          <a:xfrm>
            <a:off x="4741380" y="2347705"/>
            <a:ext cx="7157246" cy="360000"/>
          </a:xfrm>
          <a:prstGeom prst="roundRect">
            <a:avLst/>
          </a:prstGeom>
          <a:solidFill>
            <a:schemeClr val="bg1"/>
          </a:solidFill>
          <a:ln>
            <a:solidFill>
              <a:srgbClr val="F89903"/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31491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s-ES_tradnl" sz="2400">
                <a:solidFill>
                  <a:srgbClr val="FFFF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Escalabilidad</a:t>
            </a:r>
            <a:endParaRPr lang="es-ES_tradnl" sz="2000" dirty="0">
              <a:solidFill>
                <a:srgbClr val="FFFFFF"/>
              </a:solidFill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F7666FCD-7691-9343-9F5F-3811EE542F56}"/>
              </a:ext>
            </a:extLst>
          </p:cNvPr>
          <p:cNvSpPr/>
          <p:nvPr/>
        </p:nvSpPr>
        <p:spPr>
          <a:xfrm>
            <a:off x="4741383" y="2798758"/>
            <a:ext cx="7157243" cy="360000"/>
          </a:xfrm>
          <a:prstGeom prst="roundRect">
            <a:avLst/>
          </a:prstGeom>
          <a:solidFill>
            <a:schemeClr val="bg1"/>
          </a:solidFill>
          <a:ln>
            <a:solidFill>
              <a:srgbClr val="F89903"/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731491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s-ES_tradnl" sz="2400">
                <a:solidFill>
                  <a:srgbClr val="FFFF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Alta disponibilidad</a:t>
            </a:r>
            <a:endParaRPr lang="es-ES_tradnl" sz="2400" dirty="0">
              <a:solidFill>
                <a:srgbClr val="FFFFFF"/>
              </a:solidFill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B92D44B1-74CB-674B-A530-FF9BD55EA06A}"/>
              </a:ext>
            </a:extLst>
          </p:cNvPr>
          <p:cNvSpPr/>
          <p:nvPr/>
        </p:nvSpPr>
        <p:spPr>
          <a:xfrm>
            <a:off x="4741383" y="4151917"/>
            <a:ext cx="7157248" cy="360000"/>
          </a:xfrm>
          <a:prstGeom prst="roundRect">
            <a:avLst/>
          </a:prstGeom>
          <a:solidFill>
            <a:srgbClr val="FF9A00">
              <a:alpha val="80000"/>
            </a:srgbClr>
          </a:solidFill>
          <a:ln>
            <a:solidFill>
              <a:schemeClr val="accent1"/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31491" fontAlgn="base">
              <a:spcBef>
                <a:spcPct val="0"/>
              </a:spcBef>
              <a:spcAft>
                <a:spcPct val="0"/>
              </a:spcAft>
            </a:pPr>
            <a:r>
              <a:rPr lang="es-ES_tradnl" sz="2400">
                <a:solidFill>
                  <a:srgbClr val="FFFF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Instalaciones para BD</a:t>
            </a:r>
            <a:endParaRPr lang="es-ES_tradnl" sz="2400" dirty="0">
              <a:solidFill>
                <a:srgbClr val="FFFFFF"/>
              </a:solidFill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3C079EF-F040-894E-A14A-A8217E5F50B9}"/>
              </a:ext>
            </a:extLst>
          </p:cNvPr>
          <p:cNvSpPr/>
          <p:nvPr/>
        </p:nvSpPr>
        <p:spPr>
          <a:xfrm>
            <a:off x="4741370" y="1906842"/>
            <a:ext cx="1948795" cy="1725191"/>
          </a:xfrm>
          <a:prstGeom prst="rect">
            <a:avLst/>
          </a:prstGeom>
          <a:solidFill>
            <a:srgbClr val="FF9900">
              <a:alpha val="79608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000" dirty="0"/>
              <a:t>Operaciones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287CA37-DCC1-9745-BA03-C31F53F1ED96}"/>
              </a:ext>
            </a:extLst>
          </p:cNvPr>
          <p:cNvSpPr/>
          <p:nvPr/>
        </p:nvSpPr>
        <p:spPr>
          <a:xfrm>
            <a:off x="9943151" y="1896652"/>
            <a:ext cx="1955470" cy="1725191"/>
          </a:xfrm>
          <a:prstGeom prst="rect">
            <a:avLst/>
          </a:prstGeom>
          <a:solidFill>
            <a:srgbClr val="44A7DD">
              <a:alpha val="79608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000"/>
              <a:t>Configuración</a:t>
            </a:r>
            <a:endParaRPr lang="es-ES_tradnl" sz="2000" dirty="0"/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167AADA9-1BD5-F644-B0EA-8FABE0FB96FB}"/>
              </a:ext>
            </a:extLst>
          </p:cNvPr>
          <p:cNvSpPr/>
          <p:nvPr/>
        </p:nvSpPr>
        <p:spPr>
          <a:xfrm>
            <a:off x="4741383" y="1439641"/>
            <a:ext cx="7157248" cy="360000"/>
          </a:xfrm>
          <a:prstGeom prst="roundRect">
            <a:avLst/>
          </a:prstGeom>
          <a:solidFill>
            <a:srgbClr val="00A0C8">
              <a:alpha val="80000"/>
            </a:srgbClr>
          </a:solidFill>
          <a:ln>
            <a:solidFill>
              <a:srgbClr val="44A7DD"/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31491" fontAlgn="base">
              <a:spcBef>
                <a:spcPct val="0"/>
              </a:spcBef>
              <a:spcAft>
                <a:spcPct val="0"/>
              </a:spcAft>
            </a:pPr>
            <a:r>
              <a:rPr lang="es-ES_tradnl" sz="2400" dirty="0">
                <a:solidFill>
                  <a:srgbClr val="FFFF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Crecimiento elástico</a:t>
            </a: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15AD5040-9895-4140-AA44-843A57DD0AAA}"/>
              </a:ext>
            </a:extLst>
          </p:cNvPr>
          <p:cNvSpPr/>
          <p:nvPr/>
        </p:nvSpPr>
        <p:spPr>
          <a:xfrm>
            <a:off x="4741381" y="988091"/>
            <a:ext cx="7157248" cy="360000"/>
          </a:xfrm>
          <a:prstGeom prst="roundRect">
            <a:avLst/>
          </a:prstGeom>
          <a:solidFill>
            <a:srgbClr val="00A0C8">
              <a:alpha val="80000"/>
            </a:srgbClr>
          </a:solidFill>
          <a:ln>
            <a:solidFill>
              <a:srgbClr val="44A7DD"/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31491" fontAlgn="base">
              <a:spcBef>
                <a:spcPct val="0"/>
              </a:spcBef>
              <a:spcAft>
                <a:spcPct val="0"/>
              </a:spcAft>
            </a:pPr>
            <a:r>
              <a:rPr lang="es-ES_tradnl" sz="2400" dirty="0">
                <a:solidFill>
                  <a:srgbClr val="FFFF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Control de acceso</a:t>
            </a:r>
          </a:p>
        </p:txBody>
      </p:sp>
    </p:spTree>
    <p:extLst>
      <p:ext uri="{BB962C8B-B14F-4D97-AF65-F5344CB8AC3E}">
        <p14:creationId xmlns:p14="http://schemas.microsoft.com/office/powerpoint/2010/main" val="35761420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itle 1">
            <a:extLst>
              <a:ext uri="{FF2B5EF4-FFF2-40B4-BE49-F238E27FC236}">
                <a16:creationId xmlns:a16="http://schemas.microsoft.com/office/drawing/2014/main" id="{66B8749D-A967-3441-B5A2-0DE14E44F6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183898"/>
            <a:ext cx="13511460" cy="873186"/>
          </a:xfrm>
        </p:spPr>
        <p:txBody>
          <a:bodyPr/>
          <a:lstStyle/>
          <a:p>
            <a:r>
              <a:rPr lang="es-ES_tradnl" dirty="0"/>
              <a:t>Modelo de responsabilidad compartida </a:t>
            </a:r>
            <a:br>
              <a:rPr lang="es-ES_tradnl" dirty="0"/>
            </a:br>
            <a:r>
              <a:rPr lang="es-ES_tradnl" sz="2400" dirty="0"/>
              <a:t>Ejemplo: bases de datos</a:t>
            </a:r>
            <a:endParaRPr lang="en-US" sz="2400" dirty="0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766919A0-3CEF-3746-B7CF-7537C4C15DD0}"/>
              </a:ext>
            </a:extLst>
          </p:cNvPr>
          <p:cNvSpPr/>
          <p:nvPr/>
        </p:nvSpPr>
        <p:spPr>
          <a:xfrm>
            <a:off x="4741383" y="6858235"/>
            <a:ext cx="7157246" cy="360000"/>
          </a:xfrm>
          <a:prstGeom prst="roundRect">
            <a:avLst/>
          </a:prstGeom>
          <a:solidFill>
            <a:srgbClr val="FF9A00">
              <a:alpha val="80000"/>
            </a:srgbClr>
          </a:solidFill>
          <a:ln>
            <a:solidFill>
              <a:schemeClr val="accent1"/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31491" fontAlgn="base">
              <a:spcBef>
                <a:spcPct val="0"/>
              </a:spcBef>
              <a:spcAft>
                <a:spcPct val="0"/>
              </a:spcAft>
            </a:pPr>
            <a:r>
              <a:rPr lang="es-ES_tradnl" sz="2400" dirty="0">
                <a:solidFill>
                  <a:srgbClr val="FFFF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Seguridad física – Procesos de seguridad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2B067192-57F3-4A47-82AC-441DF0478EF9}"/>
              </a:ext>
            </a:extLst>
          </p:cNvPr>
          <p:cNvSpPr/>
          <p:nvPr/>
        </p:nvSpPr>
        <p:spPr>
          <a:xfrm>
            <a:off x="4741383" y="6406691"/>
            <a:ext cx="7157246" cy="360000"/>
          </a:xfrm>
          <a:prstGeom prst="roundRect">
            <a:avLst/>
          </a:prstGeom>
          <a:solidFill>
            <a:srgbClr val="FF9A00">
              <a:alpha val="80000"/>
            </a:srgbClr>
          </a:solidFill>
          <a:ln>
            <a:solidFill>
              <a:schemeClr val="accent1"/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31491" fontAlgn="base">
              <a:spcBef>
                <a:spcPct val="0"/>
              </a:spcBef>
              <a:spcAft>
                <a:spcPct val="0"/>
              </a:spcAft>
            </a:pPr>
            <a:r>
              <a:rPr lang="es-ES_tradnl" sz="2400" dirty="0">
                <a:solidFill>
                  <a:srgbClr val="FFFF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Electricidad, </a:t>
            </a:r>
            <a:r>
              <a:rPr lang="es-ES_tradnl" sz="2400" dirty="0" err="1">
                <a:solidFill>
                  <a:srgbClr val="FFFF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enfriamento</a:t>
            </a:r>
            <a:endParaRPr lang="es-ES_tradnl" sz="2400" dirty="0">
              <a:solidFill>
                <a:srgbClr val="FFFFFF"/>
              </a:solidFill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C8E73E24-6B71-BB4C-85F9-1B18109C06D7}"/>
              </a:ext>
            </a:extLst>
          </p:cNvPr>
          <p:cNvSpPr/>
          <p:nvPr/>
        </p:nvSpPr>
        <p:spPr>
          <a:xfrm>
            <a:off x="4741383" y="5955141"/>
            <a:ext cx="7157246" cy="360000"/>
          </a:xfrm>
          <a:prstGeom prst="roundRect">
            <a:avLst/>
          </a:prstGeom>
          <a:solidFill>
            <a:srgbClr val="FF9A00">
              <a:alpha val="80000"/>
            </a:srgbClr>
          </a:solidFill>
          <a:ln>
            <a:solidFill>
              <a:schemeClr val="accent1"/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31491" fontAlgn="base">
              <a:spcBef>
                <a:spcPct val="0"/>
              </a:spcBef>
              <a:spcAft>
                <a:spcPct val="0"/>
              </a:spcAft>
            </a:pPr>
            <a:r>
              <a:rPr lang="es-ES_tradnl" sz="2400" dirty="0">
                <a:solidFill>
                  <a:srgbClr val="FFFF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Montaje en racks - red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BB61B578-1D04-7542-B8F9-049F78C295EE}"/>
              </a:ext>
            </a:extLst>
          </p:cNvPr>
          <p:cNvSpPr/>
          <p:nvPr/>
        </p:nvSpPr>
        <p:spPr>
          <a:xfrm>
            <a:off x="4741383" y="5503591"/>
            <a:ext cx="7157246" cy="360000"/>
          </a:xfrm>
          <a:prstGeom prst="roundRect">
            <a:avLst/>
          </a:prstGeom>
          <a:solidFill>
            <a:srgbClr val="FF9A00">
              <a:alpha val="80000"/>
            </a:srgbClr>
          </a:solidFill>
          <a:ln>
            <a:solidFill>
              <a:schemeClr val="accent1"/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31491" fontAlgn="base">
              <a:spcBef>
                <a:spcPct val="0"/>
              </a:spcBef>
              <a:spcAft>
                <a:spcPct val="0"/>
              </a:spcAft>
            </a:pPr>
            <a:r>
              <a:rPr lang="es-ES_tradnl" sz="2400" dirty="0">
                <a:solidFill>
                  <a:srgbClr val="FFFF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Mantenimiento de servidores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82D4E0DC-32B7-9146-BB8F-7E472484D544}"/>
              </a:ext>
            </a:extLst>
          </p:cNvPr>
          <p:cNvSpPr/>
          <p:nvPr/>
        </p:nvSpPr>
        <p:spPr>
          <a:xfrm>
            <a:off x="4741383" y="5052041"/>
            <a:ext cx="7157246" cy="360000"/>
          </a:xfrm>
          <a:prstGeom prst="roundRect">
            <a:avLst/>
          </a:prstGeom>
          <a:solidFill>
            <a:srgbClr val="FF9A00">
              <a:alpha val="80000"/>
            </a:srgbClr>
          </a:solidFill>
          <a:ln>
            <a:solidFill>
              <a:schemeClr val="accent1"/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31491" fontAlgn="base">
              <a:spcBef>
                <a:spcPct val="0"/>
              </a:spcBef>
              <a:spcAft>
                <a:spcPct val="0"/>
              </a:spcAft>
            </a:pPr>
            <a:r>
              <a:rPr lang="es-ES_tradnl" sz="2400" dirty="0">
                <a:solidFill>
                  <a:srgbClr val="FFFF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Instalación del SO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E5796B02-2E82-1B49-9613-2D5CBA04919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75131" y="6163994"/>
            <a:ext cx="1407289" cy="844373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ED38E6D4-FD4E-AC45-B8D0-2F410C82884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013684" y="1491212"/>
            <a:ext cx="1130177" cy="1130177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0AC6BAC7-B959-954D-BB02-439D8CC296A3}"/>
              </a:ext>
            </a:extLst>
          </p:cNvPr>
          <p:cNvGrpSpPr/>
          <p:nvPr/>
        </p:nvGrpSpPr>
        <p:grpSpPr>
          <a:xfrm>
            <a:off x="1871253" y="1523584"/>
            <a:ext cx="1784002" cy="1449112"/>
            <a:chOff x="796833" y="1523582"/>
            <a:chExt cx="1784001" cy="1449111"/>
          </a:xfrm>
        </p:grpSpPr>
        <p:sp>
          <p:nvSpPr>
            <p:cNvPr id="38" name="Shape 729">
              <a:extLst>
                <a:ext uri="{FF2B5EF4-FFF2-40B4-BE49-F238E27FC236}">
                  <a16:creationId xmlns:a16="http://schemas.microsoft.com/office/drawing/2014/main" id="{874D1244-D5D6-B84E-A60B-85E0450E83B9}"/>
                </a:ext>
              </a:extLst>
            </p:cNvPr>
            <p:cNvSpPr/>
            <p:nvPr/>
          </p:nvSpPr>
          <p:spPr>
            <a:xfrm>
              <a:off x="796833" y="1523582"/>
              <a:ext cx="1784001" cy="1449111"/>
            </a:xfrm>
            <a:prstGeom prst="roundRect">
              <a:avLst>
                <a:gd name="adj" fmla="val 9632"/>
              </a:avLst>
            </a:prstGeom>
            <a:solidFill>
              <a:srgbClr val="171E2D"/>
            </a:solidFill>
            <a:ln w="12700">
              <a:solidFill>
                <a:schemeClr val="accent1"/>
              </a:solidFill>
              <a:miter lim="400000"/>
            </a:ln>
            <a:effectLst>
              <a:outerShdw blurRad="292100" dist="70302" dir="5400000" rotWithShape="0">
                <a:srgbClr val="000000"/>
              </a:outerShdw>
            </a:effectLst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203200" tIns="203200" rIns="203200" bIns="203200"/>
            <a:lstStyle/>
            <a:p>
              <a:pPr marL="1462981" lvl="2" algn="ctr" defTabSz="731491">
                <a:defRPr/>
              </a:pPr>
              <a:endParaRPr lang="es-ES_tradnl" sz="1600">
                <a:solidFill>
                  <a:srgbClr val="FFFFFF"/>
                </a:solidFill>
                <a:latin typeface="Amazon Ember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43406C2-4CB5-B142-9B33-304F0996179C}"/>
                </a:ext>
              </a:extLst>
            </p:cNvPr>
            <p:cNvSpPr txBox="1"/>
            <p:nvPr/>
          </p:nvSpPr>
          <p:spPr>
            <a:xfrm>
              <a:off x="947318" y="1547041"/>
              <a:ext cx="147102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731491">
                <a:defRPr/>
              </a:pPr>
              <a:r>
                <a:rPr lang="es-ES_tradnl" sz="1600" dirty="0">
                  <a:solidFill>
                    <a:srgbClr val="FFFFFF"/>
                  </a:solidFill>
                  <a:latin typeface="Amazon Ember"/>
                </a:rPr>
                <a:t>Servicios abstractos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0585079-1502-5849-BDF6-B7D62D876098}"/>
                </a:ext>
              </a:extLst>
            </p:cNvPr>
            <p:cNvSpPr txBox="1"/>
            <p:nvPr/>
          </p:nvSpPr>
          <p:spPr>
            <a:xfrm>
              <a:off x="1123971" y="2648193"/>
              <a:ext cx="11204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731455">
                <a:defRPr/>
              </a:pPr>
              <a:r>
                <a:rPr lang="en-US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DynamoDB</a:t>
              </a:r>
            </a:p>
          </p:txBody>
        </p:sp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9E7F45B6-F74B-574A-8EBF-AEE7EFA2918F}"/>
                </a:ext>
              </a:extLst>
            </p:cNvPr>
            <p:cNvPicPr>
              <a:picLocks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429006" y="2118650"/>
              <a:ext cx="510363" cy="510362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E2C00EA5-6A49-0D4A-850C-DDDFFDD6A8D9}"/>
              </a:ext>
            </a:extLst>
          </p:cNvPr>
          <p:cNvSpPr txBox="1"/>
          <p:nvPr/>
        </p:nvSpPr>
        <p:spPr>
          <a:xfrm>
            <a:off x="9071812" y="7567862"/>
            <a:ext cx="39418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ES_tradnl" sz="20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* Requerido Por PCI-DSS</a:t>
            </a:r>
          </a:p>
        </p:txBody>
      </p:sp>
      <p:sp>
        <p:nvSpPr>
          <p:cNvPr id="77" name="Rounded Rectangle 76">
            <a:extLst>
              <a:ext uri="{FF2B5EF4-FFF2-40B4-BE49-F238E27FC236}">
                <a16:creationId xmlns:a16="http://schemas.microsoft.com/office/drawing/2014/main" id="{EF6A5548-5DAC-7B4E-ABC5-F2E9F3C91A98}"/>
              </a:ext>
            </a:extLst>
          </p:cNvPr>
          <p:cNvSpPr/>
          <p:nvPr/>
        </p:nvSpPr>
        <p:spPr>
          <a:xfrm>
            <a:off x="4741383" y="1439641"/>
            <a:ext cx="7157248" cy="360000"/>
          </a:xfrm>
          <a:prstGeom prst="roundRect">
            <a:avLst/>
          </a:prstGeom>
          <a:solidFill>
            <a:srgbClr val="FF9A00">
              <a:alpha val="80000"/>
            </a:srgbClr>
          </a:solidFill>
          <a:ln>
            <a:solidFill>
              <a:schemeClr val="accent1"/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31491" fontAlgn="base">
              <a:spcBef>
                <a:spcPct val="0"/>
              </a:spcBef>
              <a:spcAft>
                <a:spcPct val="0"/>
              </a:spcAft>
            </a:pPr>
            <a:r>
              <a:rPr lang="es-ES_tradnl" sz="2400">
                <a:solidFill>
                  <a:srgbClr val="FFFF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Crecimiento elástico</a:t>
            </a:r>
            <a:endParaRPr lang="es-ES_tradnl" sz="2400" dirty="0">
              <a:solidFill>
                <a:srgbClr val="FFFFFF"/>
              </a:solidFill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sp>
        <p:nvSpPr>
          <p:cNvPr id="78" name="Rounded Rectangle 77">
            <a:extLst>
              <a:ext uri="{FF2B5EF4-FFF2-40B4-BE49-F238E27FC236}">
                <a16:creationId xmlns:a16="http://schemas.microsoft.com/office/drawing/2014/main" id="{3EED5A29-FDF8-E34B-A0D6-4BCACFCA8968}"/>
              </a:ext>
            </a:extLst>
          </p:cNvPr>
          <p:cNvSpPr/>
          <p:nvPr/>
        </p:nvSpPr>
        <p:spPr>
          <a:xfrm>
            <a:off x="4741381" y="988091"/>
            <a:ext cx="7157248" cy="360000"/>
          </a:xfrm>
          <a:prstGeom prst="roundRect">
            <a:avLst/>
          </a:prstGeom>
          <a:solidFill>
            <a:srgbClr val="00A0C8">
              <a:alpha val="80000"/>
            </a:srgbClr>
          </a:solidFill>
          <a:ln>
            <a:solidFill>
              <a:srgbClr val="44A7DD"/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31491" fontAlgn="base">
              <a:spcBef>
                <a:spcPct val="0"/>
              </a:spcBef>
              <a:spcAft>
                <a:spcPct val="0"/>
              </a:spcAft>
            </a:pPr>
            <a:r>
              <a:rPr lang="es-ES_tradnl" sz="2400" dirty="0">
                <a:solidFill>
                  <a:srgbClr val="FFFF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Control de acceso</a:t>
            </a:r>
          </a:p>
        </p:txBody>
      </p:sp>
      <p:sp>
        <p:nvSpPr>
          <p:cNvPr id="80" name="Rounded Rectangle 79">
            <a:extLst>
              <a:ext uri="{FF2B5EF4-FFF2-40B4-BE49-F238E27FC236}">
                <a16:creationId xmlns:a16="http://schemas.microsoft.com/office/drawing/2014/main" id="{3DFD8218-FC39-A749-A726-AC1F2C1D5268}"/>
              </a:ext>
            </a:extLst>
          </p:cNvPr>
          <p:cNvSpPr/>
          <p:nvPr/>
        </p:nvSpPr>
        <p:spPr>
          <a:xfrm>
            <a:off x="4741382" y="4600491"/>
            <a:ext cx="7157246" cy="360000"/>
          </a:xfrm>
          <a:prstGeom prst="roundRect">
            <a:avLst/>
          </a:prstGeom>
          <a:solidFill>
            <a:srgbClr val="FF9A00">
              <a:alpha val="80000"/>
            </a:srgbClr>
          </a:solidFill>
          <a:ln>
            <a:solidFill>
              <a:schemeClr val="accent1"/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31491" fontAlgn="base">
              <a:spcBef>
                <a:spcPct val="0"/>
              </a:spcBef>
              <a:spcAft>
                <a:spcPct val="0"/>
              </a:spcAft>
            </a:pPr>
            <a:r>
              <a:rPr lang="es-ES_tradnl" sz="2400" dirty="0">
                <a:solidFill>
                  <a:srgbClr val="FFFF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Gestión del SO </a:t>
            </a:r>
            <a:r>
              <a:rPr lang="es-ES_tradnl" sz="2400">
                <a:solidFill>
                  <a:srgbClr val="FFFF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(parches, hardening, antimalware*)</a:t>
            </a:r>
            <a:endParaRPr lang="es-ES_tradnl" sz="2400" dirty="0">
              <a:solidFill>
                <a:srgbClr val="FFFFFF"/>
              </a:solidFill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sp>
        <p:nvSpPr>
          <p:cNvPr id="81" name="Rounded Rectangle 80">
            <a:extLst>
              <a:ext uri="{FF2B5EF4-FFF2-40B4-BE49-F238E27FC236}">
                <a16:creationId xmlns:a16="http://schemas.microsoft.com/office/drawing/2014/main" id="{2347262E-FEB0-3948-B011-19205928A335}"/>
              </a:ext>
            </a:extLst>
          </p:cNvPr>
          <p:cNvSpPr/>
          <p:nvPr/>
        </p:nvSpPr>
        <p:spPr>
          <a:xfrm>
            <a:off x="4741382" y="3697391"/>
            <a:ext cx="7157246" cy="360000"/>
          </a:xfrm>
          <a:prstGeom prst="roundRect">
            <a:avLst/>
          </a:prstGeom>
          <a:solidFill>
            <a:srgbClr val="FF9A00">
              <a:alpha val="80000"/>
            </a:srgbClr>
          </a:solidFill>
          <a:ln>
            <a:solidFill>
              <a:schemeClr val="accent1"/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31491" fontAlgn="base">
              <a:spcBef>
                <a:spcPct val="0"/>
              </a:spcBef>
              <a:spcAft>
                <a:spcPct val="0"/>
              </a:spcAft>
            </a:pPr>
            <a:r>
              <a:rPr lang="es-ES_tradnl" sz="2400" dirty="0">
                <a:solidFill>
                  <a:srgbClr val="FFFF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Gestión de la BD </a:t>
            </a:r>
            <a:r>
              <a:rPr lang="es-ES_tradnl" sz="2400">
                <a:solidFill>
                  <a:srgbClr val="FFFF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(parches, hardening)</a:t>
            </a:r>
            <a:endParaRPr lang="es-ES_tradnl" sz="2400" dirty="0">
              <a:solidFill>
                <a:srgbClr val="FFFFFF"/>
              </a:solidFill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sp>
        <p:nvSpPr>
          <p:cNvPr id="82" name="Rounded Rectangle 81">
            <a:extLst>
              <a:ext uri="{FF2B5EF4-FFF2-40B4-BE49-F238E27FC236}">
                <a16:creationId xmlns:a16="http://schemas.microsoft.com/office/drawing/2014/main" id="{A621299E-303D-1245-B089-E5006E942502}"/>
              </a:ext>
            </a:extLst>
          </p:cNvPr>
          <p:cNvSpPr/>
          <p:nvPr/>
        </p:nvSpPr>
        <p:spPr>
          <a:xfrm>
            <a:off x="4741382" y="3245841"/>
            <a:ext cx="7157246" cy="360000"/>
          </a:xfrm>
          <a:prstGeom prst="roundRect">
            <a:avLst/>
          </a:prstGeom>
          <a:solidFill>
            <a:srgbClr val="FF9A00">
              <a:alpha val="80000"/>
            </a:srgbClr>
          </a:solidFill>
          <a:ln>
            <a:solidFill>
              <a:schemeClr val="accent1"/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31491" fontAlgn="base">
              <a:spcBef>
                <a:spcPct val="0"/>
              </a:spcBef>
              <a:spcAft>
                <a:spcPct val="0"/>
              </a:spcAft>
            </a:pPr>
            <a:r>
              <a:rPr lang="es-ES_tradnl" sz="2400" dirty="0">
                <a:solidFill>
                  <a:srgbClr val="FFFF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Respaldos </a:t>
            </a:r>
            <a:r>
              <a:rPr lang="es-ES_tradnl" sz="2400">
                <a:solidFill>
                  <a:srgbClr val="FFFF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de BD</a:t>
            </a:r>
            <a:endParaRPr lang="es-ES_tradnl" sz="2400" dirty="0">
              <a:solidFill>
                <a:srgbClr val="FFFFFF"/>
              </a:solidFill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sp>
        <p:nvSpPr>
          <p:cNvPr id="83" name="Rounded Rectangle 82">
            <a:extLst>
              <a:ext uri="{FF2B5EF4-FFF2-40B4-BE49-F238E27FC236}">
                <a16:creationId xmlns:a16="http://schemas.microsoft.com/office/drawing/2014/main" id="{AA1534C5-F09E-2040-B516-129C82AF0770}"/>
              </a:ext>
            </a:extLst>
          </p:cNvPr>
          <p:cNvSpPr/>
          <p:nvPr/>
        </p:nvSpPr>
        <p:spPr>
          <a:xfrm>
            <a:off x="4741380" y="2342741"/>
            <a:ext cx="7157248" cy="360000"/>
          </a:xfrm>
          <a:prstGeom prst="roundRect">
            <a:avLst/>
          </a:prstGeom>
          <a:solidFill>
            <a:srgbClr val="FF9A00">
              <a:alpha val="80000"/>
            </a:srgbClr>
          </a:solidFill>
          <a:ln>
            <a:solidFill>
              <a:schemeClr val="accent1"/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31491" fontAlgn="base">
              <a:spcBef>
                <a:spcPct val="0"/>
              </a:spcBef>
              <a:spcAft>
                <a:spcPct val="0"/>
              </a:spcAft>
            </a:pPr>
            <a:r>
              <a:rPr lang="es-ES_tradnl" sz="2400">
                <a:solidFill>
                  <a:srgbClr val="FFFF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Escalabilidad</a:t>
            </a:r>
            <a:endParaRPr lang="es-ES_tradnl" sz="2400" dirty="0">
              <a:solidFill>
                <a:srgbClr val="FFFFFF"/>
              </a:solidFill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sp>
        <p:nvSpPr>
          <p:cNvPr id="84" name="Rounded Rectangle 83">
            <a:extLst>
              <a:ext uri="{FF2B5EF4-FFF2-40B4-BE49-F238E27FC236}">
                <a16:creationId xmlns:a16="http://schemas.microsoft.com/office/drawing/2014/main" id="{5CDCD443-777B-BD4F-ACC9-DCB34717920E}"/>
              </a:ext>
            </a:extLst>
          </p:cNvPr>
          <p:cNvSpPr/>
          <p:nvPr/>
        </p:nvSpPr>
        <p:spPr>
          <a:xfrm>
            <a:off x="4741382" y="2794291"/>
            <a:ext cx="7157246" cy="360000"/>
          </a:xfrm>
          <a:prstGeom prst="roundRect">
            <a:avLst/>
          </a:prstGeom>
          <a:solidFill>
            <a:srgbClr val="FF9A00">
              <a:alpha val="80000"/>
            </a:srgbClr>
          </a:solidFill>
          <a:ln>
            <a:solidFill>
              <a:schemeClr val="accent1"/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31491" fontAlgn="base">
              <a:spcBef>
                <a:spcPct val="0"/>
              </a:spcBef>
              <a:spcAft>
                <a:spcPct val="0"/>
              </a:spcAft>
            </a:pPr>
            <a:r>
              <a:rPr lang="es-ES_tradnl" sz="2400">
                <a:solidFill>
                  <a:srgbClr val="FFFF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Alta disponibilidad</a:t>
            </a:r>
          </a:p>
        </p:txBody>
      </p:sp>
      <p:sp>
        <p:nvSpPr>
          <p:cNvPr id="85" name="Rounded Rectangle 84">
            <a:extLst>
              <a:ext uri="{FF2B5EF4-FFF2-40B4-BE49-F238E27FC236}">
                <a16:creationId xmlns:a16="http://schemas.microsoft.com/office/drawing/2014/main" id="{34C2BC90-5345-A943-9A58-3DEEFB705185}"/>
              </a:ext>
            </a:extLst>
          </p:cNvPr>
          <p:cNvSpPr/>
          <p:nvPr/>
        </p:nvSpPr>
        <p:spPr>
          <a:xfrm>
            <a:off x="4741382" y="4148941"/>
            <a:ext cx="7157246" cy="360000"/>
          </a:xfrm>
          <a:prstGeom prst="roundRect">
            <a:avLst/>
          </a:prstGeom>
          <a:solidFill>
            <a:srgbClr val="FF9A00">
              <a:alpha val="80000"/>
            </a:srgbClr>
          </a:solidFill>
          <a:ln>
            <a:solidFill>
              <a:schemeClr val="accent1"/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31491" fontAlgn="base">
              <a:spcBef>
                <a:spcPct val="0"/>
              </a:spcBef>
              <a:spcAft>
                <a:spcPct val="0"/>
              </a:spcAft>
            </a:pPr>
            <a:r>
              <a:rPr lang="es-ES_tradnl" sz="2400" dirty="0">
                <a:solidFill>
                  <a:srgbClr val="FFFF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Instalaciones </a:t>
            </a:r>
            <a:r>
              <a:rPr lang="es-ES_tradnl" sz="2400">
                <a:solidFill>
                  <a:srgbClr val="FFFF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para BD</a:t>
            </a:r>
            <a:endParaRPr lang="es-ES_tradnl" sz="2400" dirty="0">
              <a:solidFill>
                <a:srgbClr val="FFFFFF"/>
              </a:solidFill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sp>
        <p:nvSpPr>
          <p:cNvPr id="89" name="Rounded Rectangle 88">
            <a:extLst>
              <a:ext uri="{FF2B5EF4-FFF2-40B4-BE49-F238E27FC236}">
                <a16:creationId xmlns:a16="http://schemas.microsoft.com/office/drawing/2014/main" id="{8E083501-7E81-E64E-A3F7-2585CF314DF2}"/>
              </a:ext>
            </a:extLst>
          </p:cNvPr>
          <p:cNvSpPr/>
          <p:nvPr/>
        </p:nvSpPr>
        <p:spPr>
          <a:xfrm>
            <a:off x="4741382" y="1896652"/>
            <a:ext cx="7157248" cy="360000"/>
          </a:xfrm>
          <a:prstGeom prst="roundRect">
            <a:avLst/>
          </a:prstGeom>
          <a:solidFill>
            <a:schemeClr val="bg1"/>
          </a:solidFill>
          <a:ln>
            <a:solidFill>
              <a:srgbClr val="FF9A00"/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31491" fontAlgn="base">
              <a:spcBef>
                <a:spcPct val="0"/>
              </a:spcBef>
              <a:spcAft>
                <a:spcPct val="0"/>
              </a:spcAft>
            </a:pPr>
            <a:r>
              <a:rPr lang="es-ES_tradnl" sz="2400" dirty="0">
                <a:solidFill>
                  <a:srgbClr val="FFFF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Cifrado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DA7231BF-36EB-A343-A8C8-8BEDBE05D3E0}"/>
              </a:ext>
            </a:extLst>
          </p:cNvPr>
          <p:cNvSpPr/>
          <p:nvPr/>
        </p:nvSpPr>
        <p:spPr>
          <a:xfrm>
            <a:off x="4754070" y="1906842"/>
            <a:ext cx="1948795" cy="354539"/>
          </a:xfrm>
          <a:prstGeom prst="rect">
            <a:avLst/>
          </a:prstGeom>
          <a:solidFill>
            <a:srgbClr val="FF9900">
              <a:alpha val="79608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000" dirty="0"/>
              <a:t>Operaciones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1DAB9FA3-888B-134B-958B-B93F1CBC9541}"/>
              </a:ext>
            </a:extLst>
          </p:cNvPr>
          <p:cNvSpPr/>
          <p:nvPr/>
        </p:nvSpPr>
        <p:spPr>
          <a:xfrm>
            <a:off x="9943151" y="1910507"/>
            <a:ext cx="1955470" cy="354539"/>
          </a:xfrm>
          <a:prstGeom prst="rect">
            <a:avLst/>
          </a:prstGeom>
          <a:solidFill>
            <a:srgbClr val="44A7DD">
              <a:alpha val="79608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000" dirty="0"/>
              <a:t>Configuración</a:t>
            </a:r>
          </a:p>
        </p:txBody>
      </p:sp>
    </p:spTree>
    <p:extLst>
      <p:ext uri="{BB962C8B-B14F-4D97-AF65-F5344CB8AC3E}">
        <p14:creationId xmlns:p14="http://schemas.microsoft.com/office/powerpoint/2010/main" val="16782540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3CA4A-E87A-434D-9BEF-102EAE91BA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173426"/>
            <a:ext cx="12489443" cy="5344510"/>
          </a:xfrm>
        </p:spPr>
        <p:txBody>
          <a:bodyPr anchor="t"/>
          <a:lstStyle/>
          <a:p>
            <a:r>
              <a:rPr lang="es-ES_tradnl" noProof="0" dirty="0"/>
              <a:t>Mito Nro. 2</a:t>
            </a:r>
            <a:br>
              <a:rPr lang="es-ES_tradnl" noProof="0" dirty="0"/>
            </a:br>
            <a:r>
              <a:rPr lang="es-ES_tradnl" i="1" noProof="0" dirty="0"/>
              <a:t>"La nube pública no es tan segura como mi infraestructura </a:t>
            </a:r>
            <a:r>
              <a:rPr lang="es-ES_tradnl" i="1" noProof="0" dirty="0" err="1"/>
              <a:t>on-prem</a:t>
            </a:r>
            <a:r>
              <a:rPr lang="es-ES_tradnl" i="1" noProof="0" dirty="0"/>
              <a:t> y nube privada"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6954C9E-FDBC-974F-B917-DAB033BB2FCE}"/>
              </a:ext>
            </a:extLst>
          </p:cNvPr>
          <p:cNvSpPr/>
          <p:nvPr/>
        </p:nvSpPr>
        <p:spPr>
          <a:xfrm rot="538869">
            <a:off x="2976805" y="5978310"/>
            <a:ext cx="5775941" cy="1200329"/>
          </a:xfrm>
          <a:prstGeom prst="rect">
            <a:avLst/>
          </a:prstGeom>
          <a:noFill/>
          <a:ln w="38100">
            <a:solidFill>
              <a:schemeClr val="tx1">
                <a:lumMod val="50000"/>
              </a:schemeClr>
            </a:solidFill>
          </a:ln>
        </p:spPr>
        <p:txBody>
          <a:bodyPr wrap="none" lIns="91440" tIns="45720" rIns="91440" bIns="45720" anchor="ctr">
            <a:spAutoFit/>
          </a:bodyPr>
          <a:lstStyle/>
          <a:p>
            <a:pPr algn="ctr"/>
            <a:r>
              <a:rPr lang="en-US" sz="7200" b="1" cap="none" spc="0" dirty="0" err="1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Demitificado</a:t>
            </a:r>
            <a:endParaRPr lang="en-US" sz="7200" b="1" cap="none" spc="0" dirty="0">
              <a:ln w="0"/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42094804"/>
      </p:ext>
    </p:extLst>
  </p:cSld>
  <p:clrMapOvr>
    <a:masterClrMapping/>
  </p:clrMapOvr>
</p:sld>
</file>

<file path=ppt/theme/theme1.xml><?xml version="1.0" encoding="utf-8"?>
<a:theme xmlns:a="http://schemas.openxmlformats.org/drawingml/2006/main" name="DeckTemplate-AWS">
  <a:themeElements>
    <a:clrScheme name="Custom 14">
      <a:dk1>
        <a:srgbClr val="002D43"/>
      </a:dk1>
      <a:lt1>
        <a:srgbClr val="FFFFFF"/>
      </a:lt1>
      <a:dk2>
        <a:srgbClr val="232F3E"/>
      </a:dk2>
      <a:lt2>
        <a:srgbClr val="FFFFFF"/>
      </a:lt2>
      <a:accent1>
        <a:srgbClr val="FF9900"/>
      </a:accent1>
      <a:accent2>
        <a:srgbClr val="00A0C8"/>
      </a:accent2>
      <a:accent3>
        <a:srgbClr val="007DBC"/>
      </a:accent3>
      <a:accent4>
        <a:srgbClr val="69AE35"/>
      </a:accent4>
      <a:accent5>
        <a:srgbClr val="1D8900"/>
      </a:accent5>
      <a:accent6>
        <a:srgbClr val="FF5745"/>
      </a:accent6>
      <a:hlink>
        <a:srgbClr val="00E0EA"/>
      </a:hlink>
      <a:folHlink>
        <a:srgbClr val="00A0C8"/>
      </a:folHlink>
    </a:clrScheme>
    <a:fontScheme name="Test">
      <a:majorFont>
        <a:latin typeface="Amazon Ember"/>
        <a:ea typeface=""/>
        <a:cs typeface=""/>
      </a:majorFont>
      <a:minorFont>
        <a:latin typeface="Amazon Embe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 dirty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2900" dirty="0" err="1" smtClean="0"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WS_Deck_Template.potx" id="{956C5B2E-0233-4212-9383-50A039694C0C}" vid="{0176EEA5-D87D-4097-B356-86DC884F454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26A3D6C04DFD740953BA1B2B9E62D60" ma:contentTypeVersion="0" ma:contentTypeDescription="Create a new document." ma:contentTypeScope="" ma:versionID="26617cd14cd3af163c0e97ff614e520a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c64490b4aec6201516c3a874156f37b2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597C89A-FD0C-431E-81F6-90225B937683}">
  <ds:schemaRefs>
    <ds:schemaRef ds:uri="http://schemas.microsoft.com/office/infopath/2007/PartnerControls"/>
    <ds:schemaRef ds:uri="http://www.w3.org/XML/1998/namespace"/>
    <ds:schemaRef ds:uri="http://schemas.microsoft.com/office/2006/documentManagement/types"/>
    <ds:schemaRef ds:uri="http://purl.org/dc/dcmitype/"/>
    <ds:schemaRef ds:uri="http://schemas.openxmlformats.org/package/2006/metadata/core-properties"/>
    <ds:schemaRef ds:uri="http://purl.org/dc/terms/"/>
    <ds:schemaRef ds:uri="http://schemas.microsoft.com/office/2006/metadata/properties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51A3258A-222C-4488-825E-7520D001FB7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705B35A6-8B52-46A5-AE45-B98C6459DC1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DeckTemplate_AWS</Template>
  <TotalTime>30457</TotalTime>
  <Words>3012</Words>
  <Application>Microsoft Office PowerPoint</Application>
  <PresentationFormat>Personalizado</PresentationFormat>
  <Paragraphs>459</Paragraphs>
  <Slides>38</Slides>
  <Notes>27</Notes>
  <HiddenSlides>0</HiddenSlides>
  <MMClips>2</MMClips>
  <ScaleCrop>false</ScaleCrop>
  <HeadingPairs>
    <vt:vector size="6" baseType="variant">
      <vt:variant>
        <vt:lpstr>Fuentes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38</vt:i4>
      </vt:variant>
    </vt:vector>
  </HeadingPairs>
  <TitlesOfParts>
    <vt:vector size="48" baseType="lpstr">
      <vt:lpstr>Amazon Ember</vt:lpstr>
      <vt:lpstr>Amazon Ember Display</vt:lpstr>
      <vt:lpstr>Amazon Ember Heavy</vt:lpstr>
      <vt:lpstr>Amazon Ember Light</vt:lpstr>
      <vt:lpstr>Amazon Ember Regular</vt:lpstr>
      <vt:lpstr>Arial</vt:lpstr>
      <vt:lpstr>Calibri</vt:lpstr>
      <vt:lpstr>Calibri Light</vt:lpstr>
      <vt:lpstr>Wingdings</vt:lpstr>
      <vt:lpstr>DeckTemplate-AWS</vt:lpstr>
      <vt:lpstr>Presentación de PowerPoint</vt:lpstr>
      <vt:lpstr>Mito Nro. 1 "Es lo mismo si está acá o en la nube, el trabajo de seguridad es el mismo"</vt:lpstr>
      <vt:lpstr>Cultura Cloud</vt:lpstr>
      <vt:lpstr>Modelo de Responsabilidad Compartida</vt:lpstr>
      <vt:lpstr>Modelo de responsabilidad compartida</vt:lpstr>
      <vt:lpstr>Modelo de responsabilidad compartida  Ejemplo: bases de datos</vt:lpstr>
      <vt:lpstr>Modelo de responsabilidad compartida  Ejemplo: bases de datos</vt:lpstr>
      <vt:lpstr>Modelo de responsabilidad compartida  Ejemplo: bases de datos</vt:lpstr>
      <vt:lpstr>Mito Nro. 2 "La nube pública no es tan segura como mi infraestructura on-prem y nube privada"</vt:lpstr>
      <vt:lpstr>Seguridad de la nube ¿Cómo AWS hace su parte?</vt:lpstr>
      <vt:lpstr>Protección del perímetro</vt:lpstr>
      <vt:lpstr>Protección del perímetro</vt:lpstr>
      <vt:lpstr>Protección del acceso a las salas del datacenter</vt:lpstr>
      <vt:lpstr>Protección del acceso a las salas del datacenter</vt:lpstr>
      <vt:lpstr>Ejemplo de políticas de seguridad de datos en AWS</vt:lpstr>
      <vt:lpstr>AWS Realiza su parte del modelo eficientemente con automatizaciones</vt:lpstr>
      <vt:lpstr>Mito Nro. 3 "Soy un negocio altamente regulado y no puedo usar la nube por mis requerimientos de cumplimiento" </vt:lpstr>
      <vt:lpstr>Programa de cumplimiento regulatorio global de AWS </vt:lpstr>
      <vt:lpstr>Informes de cumplimiento regulatorio: AWS Artifact</vt:lpstr>
      <vt:lpstr>AWS Compliance Center</vt:lpstr>
      <vt:lpstr>AWS Audit Manager</vt:lpstr>
      <vt:lpstr>Frameworks de AWS Audit Manager</vt:lpstr>
      <vt:lpstr>Mito Nro. 4 "Cuando ponga mis datos en la nube pierdo propiedad de ellos y podrían moverse a diferentes países"</vt:lpstr>
      <vt:lpstr>El Cliente es el dueño del los datos,  controla el acceso y ubicación</vt:lpstr>
      <vt:lpstr>Mito Nro. 5 "Mi negocio requiere datos personales confidenciales, no puedo usar la nube" </vt:lpstr>
      <vt:lpstr>Protección del almacenamiento de objetos (Amazon S3)</vt:lpstr>
      <vt:lpstr>Cifrado de extremo a extremo: En reposo AWS Key Management Service (KMS) - CloudHSM</vt:lpstr>
      <vt:lpstr>AWS KMS: Servicio gestionado de gestión de claves</vt:lpstr>
      <vt:lpstr>AWS KMS: Servicio gestionado de gestión de claves</vt:lpstr>
      <vt:lpstr>Mito Nro. 6 "No puedo usar la nube para almacenar datos confidenciales porque todos podrían accederlos" </vt:lpstr>
      <vt:lpstr>Los servicios vienen preconfigurados de modo seguro</vt:lpstr>
      <vt:lpstr>Block Public Access – Activado por defecto</vt:lpstr>
      <vt:lpstr>Amazon Macie: Visibilidad – Inventario de S3 Buckets</vt:lpstr>
      <vt:lpstr>Mito Nro. 7 "En la nube no puedo controlar la eliminación de mis datos y no puedo verificar que se hayan eliminado" </vt:lpstr>
      <vt:lpstr>¿Cómo AWS maneja la eliminación segura de datos?</vt:lpstr>
      <vt:lpstr>Servicios de seguridad gestionados</vt:lpstr>
      <vt:lpstr>En la nube podemos alcanzar mejores niveles de seguridad, con menor costo operativo</vt:lpstr>
      <vt:lpstr>¡ Gracias !  ¿ Preguntas 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Rodrigo Elissamburu</cp:lastModifiedBy>
  <cp:revision>212</cp:revision>
  <dcterms:created xsi:type="dcterms:W3CDTF">2016-06-17T18:22:10Z</dcterms:created>
  <dcterms:modified xsi:type="dcterms:W3CDTF">2024-10-30T15:27:46Z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0x010100D26A3D6C04DFD740953BA1B2B9E62D60</vt:lpwstr>
  </property>
</Properties>
</file>